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tiff" ContentType="image/tiff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Default Extension="pdf" ContentType="application/pdf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4"/>
  </p:notesMasterIdLst>
  <p:sldIdLst>
    <p:sldId id="258" r:id="rId2"/>
    <p:sldId id="276" r:id="rId3"/>
    <p:sldId id="257" r:id="rId4"/>
    <p:sldId id="275" r:id="rId5"/>
    <p:sldId id="261" r:id="rId6"/>
    <p:sldId id="269" r:id="rId7"/>
    <p:sldId id="272" r:id="rId8"/>
    <p:sldId id="274" r:id="rId9"/>
    <p:sldId id="271" r:id="rId10"/>
    <p:sldId id="263" r:id="rId11"/>
    <p:sldId id="277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CD02"/>
    <a:srgbClr val="AAAAAA"/>
    <a:srgbClr val="00003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436" autoAdjust="0"/>
    <p:restoredTop sz="84798" autoAdjust="0"/>
  </p:normalViewPr>
  <p:slideViewPr>
    <p:cSldViewPr snapToGrid="0" snapToObjects="1" showGuides="1">
      <p:cViewPr varScale="1">
        <p:scale>
          <a:sx n="103" d="100"/>
          <a:sy n="103" d="100"/>
        </p:scale>
        <p:origin x="-944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esProps" Target="pres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printerSettings" Target="printerSettings/printerSettings1.bin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19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E31DA7-501C-3E4A-88DF-AE81125D2C7F}" type="datetimeFigureOut">
              <a:rPr lang="en-US" smtClean="0"/>
              <a:t>7/6/12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80B88-4E2D-394B-9BEB-C31A0044EBA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742A2-734F-E94C-A3B7-D89CE19496F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8590B1-ECC5-1D44-B1A9-2D6F4F3F8434}" type="slidenum">
              <a:rPr lang="en-US">
                <a:latin typeface="Times New Roman" pitchFamily="26" charset="0"/>
              </a:rPr>
              <a:pPr/>
              <a:t>2</a:t>
            </a:fld>
            <a:endParaRPr lang="en-US">
              <a:latin typeface="Times New Roman" pitchFamily="26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AU" b="1" dirty="0" smtClean="0">
                <a:latin typeface="Times New Roman" pitchFamily="26" charset="0"/>
                <a:ea typeface="ＭＳ Ｐゴシック" pitchFamily="26" charset="-128"/>
                <a:cs typeface="ＭＳ Ｐゴシック" pitchFamily="26" charset="-128"/>
              </a:rPr>
              <a:t> </a:t>
            </a:r>
            <a:endParaRPr lang="en-US" b="1" dirty="0" smtClean="0">
              <a:latin typeface="Times New Roman" pitchFamily="26" charset="0"/>
              <a:ea typeface="ＭＳ Ｐゴシック" pitchFamily="26" charset="-128"/>
              <a:cs typeface="ＭＳ Ｐゴシック" pitchFamily="26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responses are </a:t>
            </a:r>
            <a:r>
              <a:rPr lang="en-US" baseline="0" dirty="0" smtClean="0"/>
              <a:t>mass at length and length at 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80B88-4E2D-394B-9BEB-C31A0044EBA6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8590B1-ECC5-1D44-B1A9-2D6F4F3F8434}" type="slidenum">
              <a:rPr lang="en-US">
                <a:latin typeface="Times New Roman" pitchFamily="26" charset="0"/>
              </a:rPr>
              <a:pPr/>
              <a:t>5</a:t>
            </a:fld>
            <a:endParaRPr lang="en-US">
              <a:latin typeface="Times New Roman" pitchFamily="26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AU" b="1" dirty="0" smtClean="0">
                <a:latin typeface="Times New Roman" pitchFamily="26" charset="0"/>
                <a:ea typeface="ＭＳ Ｐゴシック" pitchFamily="26" charset="-128"/>
                <a:cs typeface="ＭＳ Ｐゴシック" pitchFamily="26" charset="-128"/>
              </a:rPr>
              <a:t>Examine the Indirect effects by collecting across oceanographic gradient </a:t>
            </a:r>
            <a:endParaRPr lang="en-US" b="1" dirty="0" smtClean="0">
              <a:latin typeface="Times New Roman" pitchFamily="26" charset="0"/>
              <a:ea typeface="ＭＳ Ｐゴシック" pitchFamily="26" charset="-128"/>
              <a:cs typeface="ＭＳ Ｐゴシック" pitchFamily="26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80B88-4E2D-394B-9BEB-C31A0044EBA6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80B88-4E2D-394B-9BEB-C31A0044EBA6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80B88-4E2D-394B-9BEB-C31A0044EBA6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Growth is affected by direct exploitation and there is e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vidence that they’re in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better condition at un vs. in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this will get resolved with further analysis at the island level.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80B88-4E2D-394B-9BEB-C31A0044EBA6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Arial" pitchFamily="-106" charset="0"/>
              <a:buNone/>
              <a:defRPr/>
            </a:pPr>
            <a:endParaRPr lang="en-US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742A2-734F-E94C-A3B7-D89CE19496F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Arial" pitchFamily="-106" charset="0"/>
              <a:buNone/>
              <a:defRPr/>
            </a:pPr>
            <a:endParaRPr lang="en-US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742A2-734F-E94C-A3B7-D89CE19496F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02D-948A-C24A-9FF0-8F6604007C15}" type="datetimeFigureOut">
              <a:rPr lang="en-US" smtClean="0"/>
              <a:t>7/6/12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37E3-1317-8D44-8D7C-AEE487103A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02D-948A-C24A-9FF0-8F6604007C15}" type="datetimeFigureOut">
              <a:rPr lang="en-US" smtClean="0"/>
              <a:t>7/6/12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37E3-1317-8D44-8D7C-AEE487103A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02D-948A-C24A-9FF0-8F6604007C15}" type="datetimeFigureOut">
              <a:rPr lang="en-US" smtClean="0"/>
              <a:t>7/6/12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37E3-1317-8D44-8D7C-AEE487103A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02D-948A-C24A-9FF0-8F6604007C15}" type="datetimeFigureOut">
              <a:rPr lang="en-US" smtClean="0"/>
              <a:t>7/6/12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37E3-1317-8D44-8D7C-AEE487103A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02D-948A-C24A-9FF0-8F6604007C15}" type="datetimeFigureOut">
              <a:rPr lang="en-US" smtClean="0"/>
              <a:t>7/6/12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37E3-1317-8D44-8D7C-AEE487103A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02D-948A-C24A-9FF0-8F6604007C15}" type="datetimeFigureOut">
              <a:rPr lang="en-US" smtClean="0"/>
              <a:t>7/6/12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37E3-1317-8D44-8D7C-AEE487103A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02D-948A-C24A-9FF0-8F6604007C15}" type="datetimeFigureOut">
              <a:rPr lang="en-US" smtClean="0"/>
              <a:t>7/6/12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37E3-1317-8D44-8D7C-AEE487103A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02D-948A-C24A-9FF0-8F6604007C15}" type="datetimeFigureOut">
              <a:rPr lang="en-US" smtClean="0"/>
              <a:t>7/6/12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37E3-1317-8D44-8D7C-AEE487103A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02D-948A-C24A-9FF0-8F6604007C15}" type="datetimeFigureOut">
              <a:rPr lang="en-US" smtClean="0"/>
              <a:t>7/6/12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37E3-1317-8D44-8D7C-AEE487103A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02D-948A-C24A-9FF0-8F6604007C15}" type="datetimeFigureOut">
              <a:rPr lang="en-US" smtClean="0"/>
              <a:t>7/6/12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37E3-1317-8D44-8D7C-AEE487103A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02D-948A-C24A-9FF0-8F6604007C15}" type="datetimeFigureOut">
              <a:rPr lang="en-US" smtClean="0"/>
              <a:t>7/6/12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37E3-1317-8D44-8D7C-AEE487103A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24000">
              <a:srgbClr val="000032"/>
            </a:gs>
            <a:gs pos="100000">
              <a:srgbClr val="0000FF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3002D-948A-C24A-9FF0-8F6604007C15}" type="datetimeFigureOut">
              <a:rPr lang="en-US" smtClean="0"/>
              <a:t>7/6/12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F37E3-1317-8D44-8D7C-AEE487103AC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5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df"/><Relationship Id="rId5" Type="http://schemas.openxmlformats.org/officeDocument/2006/relationships/image" Target="../media/image6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eg"/><Relationship Id="rId6" Type="http://schemas.openxmlformats.org/officeDocument/2006/relationships/image" Target="../media/image7.pd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tiff"/><Relationship Id="rId4" Type="http://schemas.openxmlformats.org/officeDocument/2006/relationships/image" Target="../media/image9.png"/><Relationship Id="rId5" Type="http://schemas.openxmlformats.org/officeDocument/2006/relationships/image" Target="../media/image10.tiff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9" Type="http://schemas.openxmlformats.org/officeDocument/2006/relationships/image" Target="../media/image14.png"/><Relationship Id="rId3" Type="http://schemas.openxmlformats.org/officeDocument/2006/relationships/image" Target="../media/image4.jpeg"/><Relationship Id="rId6" Type="http://schemas.openxmlformats.org/officeDocument/2006/relationships/image" Target="../media/image11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4" Type="http://schemas.openxmlformats.org/officeDocument/2006/relationships/image" Target="../media/image15.png"/><Relationship Id="rId5" Type="http://schemas.openxmlformats.org/officeDocument/2006/relationships/image" Target="../media/image16.pdf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eg"/><Relationship Id="rId6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4" Type="http://schemas.openxmlformats.org/officeDocument/2006/relationships/image" Target="../media/image19.png"/><Relationship Id="rId5" Type="http://schemas.openxmlformats.org/officeDocument/2006/relationships/image" Target="../media/image20.pdf"/><Relationship Id="rId7" Type="http://schemas.openxmlformats.org/officeDocument/2006/relationships/image" Target="../media/image11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eg"/><Relationship Id="rId6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4" Type="http://schemas.openxmlformats.org/officeDocument/2006/relationships/image" Target="../media/image23.pdf"/><Relationship Id="rId5" Type="http://schemas.openxmlformats.org/officeDocument/2006/relationships/image" Target="../media/image24.png"/><Relationship Id="rId7" Type="http://schemas.openxmlformats.org/officeDocument/2006/relationships/image" Target="../media/image10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eg"/><Relationship Id="rId6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7" Type="http://schemas.openxmlformats.org/officeDocument/2006/relationships/image" Target="../media/image29.pdf"/><Relationship Id="rId11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8" Type="http://schemas.openxmlformats.org/officeDocument/2006/relationships/image" Target="../media/image30.png"/><Relationship Id="rId13" Type="http://schemas.openxmlformats.org/officeDocument/2006/relationships/image" Target="../media/image13.tiff"/><Relationship Id="rId10" Type="http://schemas.openxmlformats.org/officeDocument/2006/relationships/image" Target="../media/image32.png"/><Relationship Id="rId5" Type="http://schemas.openxmlformats.org/officeDocument/2006/relationships/image" Target="../media/image27.pdf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9" Type="http://schemas.openxmlformats.org/officeDocument/2006/relationships/image" Target="../media/image31.png"/><Relationship Id="rId3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jpeg"/><Relationship Id="rId5" Type="http://schemas.openxmlformats.org/officeDocument/2006/relationships/image" Target="../media/image36.png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jpeg"/><Relationship Id="rId3" Type="http://schemas.openxmlformats.org/officeDocument/2006/relationships/image" Target="../media/image35.png"/><Relationship Id="rId6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image compressed 10.jpg"/>
          <p:cNvPicPr>
            <a:picLocks noChangeAspect="1"/>
          </p:cNvPicPr>
          <p:nvPr/>
        </p:nvPicPr>
        <p:blipFill>
          <a:blip r:embed="rId3">
            <a:alphaModFix/>
            <a:lum bright="-35000" contrast="-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0" y="3946148"/>
            <a:ext cx="9144000" cy="12366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>
              <a:srgbClr val="000000"/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800" b="1" dirty="0">
                <a:solidFill>
                  <a:srgbClr val="F4F4F4"/>
                </a:solidFill>
                <a:latin typeface="Arial" pitchFamily="-108" charset="0"/>
                <a:ea typeface="Times New Roman" pitchFamily="-108" charset="0"/>
                <a:cs typeface="Times New Roman" pitchFamily="-108" charset="0"/>
              </a:rPr>
              <a:t> </a:t>
            </a:r>
            <a:endParaRPr lang="en-US" sz="1800" b="1" dirty="0" smtClean="0">
              <a:solidFill>
                <a:srgbClr val="F4F4F4"/>
              </a:solidFill>
              <a:latin typeface="Arial" pitchFamily="-108" charset="0"/>
              <a:ea typeface="Times New Roman" pitchFamily="-108" charset="0"/>
              <a:cs typeface="Times New Roman" pitchFamily="-108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4F4F4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08" charset="0"/>
                <a:ea typeface="Times New Roman" pitchFamily="-108" charset="0"/>
                <a:cs typeface="Times New Roman" pitchFamily="-108" charset="0"/>
              </a:rPr>
              <a:t>July</a:t>
            </a:r>
            <a:r>
              <a:rPr lang="en-US" sz="1800" b="1" dirty="0" smtClean="0">
                <a:solidFill>
                  <a:srgbClr val="F4F4F4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08" charset="0"/>
                <a:ea typeface="Times New Roman" pitchFamily="-108" charset="0"/>
                <a:cs typeface="Times New Roman" pitchFamily="-108" charset="0"/>
              </a:rPr>
              <a:t> </a:t>
            </a:r>
            <a:r>
              <a:rPr lang="en-US" b="1" dirty="0" smtClean="0">
                <a:solidFill>
                  <a:srgbClr val="F4F4F4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08" charset="0"/>
                <a:ea typeface="Times New Roman" pitchFamily="-108" charset="0"/>
                <a:cs typeface="Times New Roman" pitchFamily="-108" charset="0"/>
              </a:rPr>
              <a:t>9</a:t>
            </a:r>
            <a:r>
              <a:rPr lang="en-US" sz="1800" b="1" dirty="0" smtClean="0">
                <a:solidFill>
                  <a:srgbClr val="F4F4F4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08" charset="0"/>
                <a:ea typeface="Times New Roman" pitchFamily="-108" charset="0"/>
                <a:cs typeface="Times New Roman" pitchFamily="-108" charset="0"/>
              </a:rPr>
              <a:t>, 2012</a:t>
            </a:r>
          </a:p>
          <a:p>
            <a:pPr algn="ctr">
              <a:spcBef>
                <a:spcPct val="50000"/>
              </a:spcBef>
              <a:defRPr/>
            </a:pPr>
            <a:endParaRPr lang="en-US" sz="1800" b="1" dirty="0">
              <a:solidFill>
                <a:srgbClr val="F4F4F4"/>
              </a:solidFill>
              <a:effectLst>
                <a:outerShdw blurRad="38100" dist="38100" dir="2700000" algn="tl">
                  <a:srgbClr val="200B5B"/>
                </a:outerShdw>
              </a:effectLst>
              <a:latin typeface="Arial" pitchFamily="-108" charset="0"/>
              <a:ea typeface="Times New Roman" pitchFamily="-108" charset="0"/>
              <a:cs typeface="Times New Roman" pitchFamily="-108" charset="0"/>
            </a:endParaRP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0" y="2824928"/>
            <a:ext cx="9144000" cy="21698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>
              <a:srgbClr val="000000"/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800" b="1" dirty="0">
                <a:solidFill>
                  <a:srgbClr val="F4F4F4"/>
                </a:solidFill>
                <a:latin typeface="Arial" pitchFamily="-106" charset="0"/>
                <a:ea typeface="Times New Roman" pitchFamily="-106" charset="0"/>
                <a:cs typeface="Times New Roman" pitchFamily="-106" charset="0"/>
              </a:rPr>
              <a:t> </a:t>
            </a:r>
            <a:endParaRPr lang="en-US" sz="1800" b="1" dirty="0" smtClean="0">
              <a:solidFill>
                <a:srgbClr val="F4F4F4"/>
              </a:solidFill>
              <a:latin typeface="Arial" pitchFamily="-106" charset="0"/>
              <a:ea typeface="Times New Roman" pitchFamily="-106" charset="0"/>
              <a:cs typeface="Times New Roman" pitchFamily="-106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Brian J. Zgliczynski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, 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Alan Friedlander, Scott Hamilton, Stuart A. Sandin</a:t>
            </a:r>
          </a:p>
          <a:p>
            <a:pPr algn="ctr">
              <a:spcBef>
                <a:spcPct val="50000"/>
              </a:spcBef>
              <a:defRPr/>
            </a:pPr>
            <a:endParaRPr lang="en-US" sz="2000" b="1" dirty="0" smtClean="0">
              <a:solidFill>
                <a:srgbClr val="F4F4F4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-106" charset="0"/>
              <a:ea typeface="Times New Roman" pitchFamily="-106" charset="0"/>
              <a:cs typeface="Times New Roman" pitchFamily="-106" charset="0"/>
            </a:endParaRPr>
          </a:p>
          <a:p>
            <a:pPr algn="ctr">
              <a:spcBef>
                <a:spcPct val="50000"/>
              </a:spcBef>
              <a:defRPr/>
            </a:pPr>
            <a:endParaRPr lang="en-US" sz="1800" b="1" dirty="0">
              <a:solidFill>
                <a:srgbClr val="F4F4F4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855468" y="447211"/>
            <a:ext cx="7469908" cy="107721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>
              <a:srgbClr val="000000"/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Arial"/>
                <a:ea typeface="Times New Roman" pitchFamily="-108" charset="0"/>
                <a:cs typeface="Arial"/>
              </a:rPr>
              <a:t> </a:t>
            </a:r>
            <a:r>
              <a:rPr lang="en-US" sz="3200" b="1" dirty="0" smtClean="0">
                <a:solidFill>
                  <a:srgbClr val="FFFF00"/>
                </a:solidFill>
                <a:latin typeface="Arial"/>
                <a:cs typeface="Arial"/>
              </a:rPr>
              <a:t>The indirect effects of predators on coral reef fish assemblages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/>
              <a:ea typeface="Times New Roman" pitchFamily="-108" charset="0"/>
              <a:cs typeface="Arial"/>
            </a:endParaRPr>
          </a:p>
        </p:txBody>
      </p:sp>
      <p:pic>
        <p:nvPicPr>
          <p:cNvPr id="15" name="Picture 18" descr="Scripps_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6901" y="5486400"/>
            <a:ext cx="990600" cy="990600"/>
          </a:xfrm>
          <a:prstGeom prst="rect">
            <a:avLst/>
          </a:prstGeom>
          <a:noFill/>
          <a:ln w="19050">
            <a:solidFill>
              <a:srgbClr val="05020E"/>
            </a:solidFill>
            <a:miter lim="800000"/>
            <a:headEnd/>
            <a:tailEnd/>
          </a:ln>
        </p:spPr>
      </p:pic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0" y="4647000"/>
            <a:ext cx="9144000" cy="18161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>
              <a:srgbClr val="000000"/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 dirty="0">
                <a:solidFill>
                  <a:srgbClr val="F4F4F4"/>
                </a:solidFill>
                <a:latin typeface="Arial" pitchFamily="-108" charset="0"/>
                <a:ea typeface="Times New Roman" pitchFamily="-108" charset="0"/>
                <a:cs typeface="Times New Roman" pitchFamily="-108" charset="0"/>
              </a:rPr>
              <a:t> 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1600" b="1" dirty="0">
                <a:solidFill>
                  <a:srgbClr val="F4F4F4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08" charset="0"/>
                <a:ea typeface="Times New Roman" pitchFamily="-108" charset="0"/>
                <a:cs typeface="Times New Roman" pitchFamily="-108" charset="0"/>
              </a:rPr>
              <a:t>Scripps Institution of Oceanography</a:t>
            </a:r>
          </a:p>
          <a:p>
            <a:pPr algn="ctr">
              <a:spcBef>
                <a:spcPct val="50000"/>
              </a:spcBef>
              <a:defRPr/>
            </a:pPr>
            <a:endParaRPr lang="en-US" sz="1600" b="1" dirty="0">
              <a:solidFill>
                <a:srgbClr val="F4F4F4"/>
              </a:solidFill>
              <a:effectLst>
                <a:outerShdw blurRad="38100" dist="38100" dir="2700000" algn="tl">
                  <a:srgbClr val="200B5B"/>
                </a:outerShdw>
              </a:effectLst>
              <a:latin typeface="Arial" pitchFamily="-108" charset="0"/>
              <a:ea typeface="Times New Roman" pitchFamily="-108" charset="0"/>
              <a:cs typeface="Times New Roman" pitchFamily="-108" charset="0"/>
            </a:endParaRPr>
          </a:p>
          <a:p>
            <a:pPr algn="ctr">
              <a:spcBef>
                <a:spcPct val="50000"/>
              </a:spcBef>
              <a:defRPr/>
            </a:pPr>
            <a:endParaRPr lang="en-US" sz="1600" b="1" dirty="0">
              <a:solidFill>
                <a:srgbClr val="F4F4F4"/>
              </a:solidFill>
              <a:effectLst>
                <a:outerShdw blurRad="38100" dist="38100" dir="2700000" algn="tl">
                  <a:srgbClr val="200B5B"/>
                </a:outerShdw>
              </a:effectLst>
              <a:latin typeface="Arial" pitchFamily="-108" charset="0"/>
              <a:ea typeface="Times New Roman" pitchFamily="-108" charset="0"/>
              <a:cs typeface="Times New Roman" pitchFamily="-108" charset="0"/>
            </a:endParaRPr>
          </a:p>
          <a:p>
            <a:pPr algn="ctr">
              <a:spcBef>
                <a:spcPct val="50000"/>
              </a:spcBef>
              <a:defRPr/>
            </a:pPr>
            <a:endParaRPr lang="en-US" sz="1600" b="1" dirty="0">
              <a:solidFill>
                <a:srgbClr val="F4F4F4"/>
              </a:solidFill>
              <a:effectLst>
                <a:outerShdw blurRad="38100" dist="38100" dir="2700000" algn="tl">
                  <a:srgbClr val="200B5B"/>
                </a:outerShdw>
              </a:effectLst>
              <a:latin typeface="Arial" pitchFamily="-108" charset="0"/>
              <a:ea typeface="Times New Roman" pitchFamily="-108" charset="0"/>
              <a:cs typeface="Times New Roman" pitchFamily="-10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7262" y="5472500"/>
            <a:ext cx="1143318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 descr="Background image compressed 1.jpg"/>
          <p:cNvPicPr>
            <a:picLocks noChangeAspect="1"/>
          </p:cNvPicPr>
          <p:nvPr/>
        </p:nvPicPr>
        <p:blipFill>
          <a:blip r:embed="rId3">
            <a:lum bright="-50000"/>
            <a:alphaModFix amt="82000"/>
          </a:blip>
          <a:stretch>
            <a:fillRect/>
          </a:stretch>
        </p:blipFill>
        <p:spPr>
          <a:xfrm>
            <a:off x="0" y="-24658"/>
            <a:ext cx="9144000" cy="687032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06788" y="1025335"/>
            <a:ext cx="8836109" cy="3340125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091" name="Rectangle 8"/>
          <p:cNvSpPr>
            <a:spLocks noChangeArrowheads="1"/>
          </p:cNvSpPr>
          <p:nvPr/>
        </p:nvSpPr>
        <p:spPr bwMode="auto">
          <a:xfrm>
            <a:off x="4479925" y="3200400"/>
            <a:ext cx="62547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Text Box 15"/>
          <p:cNvSpPr txBox="1">
            <a:spLocks noChangeArrowheads="1"/>
          </p:cNvSpPr>
          <p:nvPr/>
        </p:nvSpPr>
        <p:spPr bwMode="auto">
          <a:xfrm>
            <a:off x="1" y="197673"/>
            <a:ext cx="9144000" cy="5232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>
              <a:srgbClr val="000000"/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 smtClean="0">
                <a:solidFill>
                  <a:srgbClr val="FFFF00"/>
                </a:solidFill>
                <a:latin typeface="Arial"/>
                <a:cs typeface="Arial"/>
              </a:rPr>
              <a:t>Gradient of predatory fish biomass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ea typeface="Times New Roman" pitchFamily="-106" charset="0"/>
              <a:cs typeface="Arial"/>
            </a:endParaRPr>
          </a:p>
        </p:txBody>
      </p:sp>
      <p:pic>
        <p:nvPicPr>
          <p:cNvPr id="13" name="Picture 12" descr="Line Islands Biomas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344504" y="1188261"/>
            <a:ext cx="4575093" cy="3078567"/>
          </a:xfrm>
          <a:prstGeom prst="rect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7" name="Rectangle 36"/>
          <p:cNvSpPr/>
          <p:nvPr/>
        </p:nvSpPr>
        <p:spPr>
          <a:xfrm>
            <a:off x="6208133" y="2800378"/>
            <a:ext cx="1911049" cy="828524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048699" y="3846828"/>
            <a:ext cx="3569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North</a:t>
            </a:r>
            <a:r>
              <a:rPr lang="en-US" sz="1600" b="1" dirty="0" smtClean="0">
                <a:latin typeface="Arial"/>
                <a:cs typeface="Arial"/>
              </a:rPr>
              <a:t>          </a:t>
            </a:r>
            <a:r>
              <a:rPr lang="en-US" sz="1600" b="1" dirty="0" err="1" smtClean="0">
                <a:latin typeface="Wingdings"/>
                <a:ea typeface="Wingdings"/>
                <a:cs typeface="Wingdings"/>
              </a:rPr>
              <a:t></a:t>
            </a:r>
            <a:r>
              <a:rPr lang="en-US" sz="1600" b="1" dirty="0" smtClean="0">
                <a:latin typeface="Arial"/>
                <a:cs typeface="Arial"/>
              </a:rPr>
              <a:t>          </a:t>
            </a:r>
            <a:r>
              <a:rPr lang="en-US" sz="1200" b="1" dirty="0" smtClean="0">
                <a:latin typeface="Arial"/>
                <a:cs typeface="Arial"/>
              </a:rPr>
              <a:t>South</a:t>
            </a:r>
            <a:endParaRPr lang="en-US" sz="1200" b="1" dirty="0">
              <a:latin typeface="Arial"/>
              <a:cs typeface="Arial"/>
            </a:endParaRPr>
          </a:p>
        </p:txBody>
      </p:sp>
      <p:pic>
        <p:nvPicPr>
          <p:cNvPr id="15" name="Picture 14" descr="Line Islands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307891" y="1147627"/>
            <a:ext cx="4036613" cy="31192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08133" y="2584934"/>
            <a:ext cx="19110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/>
                <a:cs typeface="Arial"/>
              </a:rPr>
              <a:t>Inhabited islands</a:t>
            </a:r>
            <a:endParaRPr lang="en-US" sz="10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53543" y="4430244"/>
            <a:ext cx="5557599" cy="2585323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97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/>
                  </a:outerShdw>
                </a:effectLst>
                <a:latin typeface="Arial" pitchFamily="26" charset="0"/>
                <a:ea typeface="Times New Roman" pitchFamily="26" charset="0"/>
                <a:cs typeface="Times New Roman" pitchFamily="26" charset="0"/>
              </a:rPr>
              <a:t> 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/>
                  </a:outerShdw>
                </a:effectLst>
                <a:latin typeface="Arial" pitchFamily="26" charset="0"/>
                <a:ea typeface="Times New Roman" pitchFamily="26" charset="0"/>
                <a:cs typeface="Times New Roman" pitchFamily="26" charset="0"/>
              </a:rPr>
              <a:t> Reduction 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/>
                  </a:outerShdw>
                </a:effectLst>
                <a:latin typeface="Arial" pitchFamily="26" charset="0"/>
                <a:ea typeface="Times New Roman" pitchFamily="26" charset="0"/>
                <a:cs typeface="Times New Roman" pitchFamily="26" charset="0"/>
              </a:rPr>
              <a:t>of large predatory species</a:t>
            </a: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/>
                </a:outerShdw>
              </a:effectLst>
              <a:latin typeface="Arial" pitchFamily="26" charset="0"/>
              <a:ea typeface="Arial" pitchFamily="26" charset="0"/>
              <a:cs typeface="Arial" pitchFamily="26" charset="0"/>
            </a:endParaRP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/>
                </a:outerShdw>
              </a:effectLst>
              <a:latin typeface="Arial" pitchFamily="26" charset="0"/>
              <a:ea typeface="Arial" pitchFamily="26" charset="0"/>
              <a:cs typeface="Arial" pitchFamily="26" charset="0"/>
            </a:endParaRPr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/>
                  </a:outerShdw>
                </a:effectLst>
                <a:latin typeface="Arial" pitchFamily="26" charset="0"/>
                <a:ea typeface="Arial" pitchFamily="26" charset="0"/>
                <a:cs typeface="Arial" pitchFamily="26" charset="0"/>
              </a:rPr>
              <a:t>  Alteration of species composition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/>
                </a:outerShdw>
              </a:effectLst>
              <a:latin typeface="Arial" pitchFamily="26" charset="0"/>
              <a:ea typeface="Arial" pitchFamily="26" charset="0"/>
              <a:cs typeface="Arial" pitchFamily="26" charset="0"/>
            </a:endParaRPr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/>
                  </a:outerShdw>
                </a:effectLst>
                <a:latin typeface="Arial" pitchFamily="26" charset="0"/>
                <a:ea typeface="Arial" pitchFamily="26" charset="0"/>
                <a:cs typeface="Arial" pitchFamily="26" charset="0"/>
              </a:rPr>
              <a:t>  Reduced standing stock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/>
                </a:outerShdw>
              </a:effectLst>
              <a:latin typeface="Arial" pitchFamily="26" charset="0"/>
              <a:ea typeface="Arial" pitchFamily="26" charset="0"/>
              <a:cs typeface="Arial" pitchFamily="26" charset="0"/>
            </a:endParaRPr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/>
                  </a:outerShdw>
                </a:effectLst>
                <a:latin typeface="Arial" pitchFamily="26" charset="0"/>
                <a:ea typeface="Arial" pitchFamily="26" charset="0"/>
                <a:cs typeface="Arial" pitchFamily="26" charset="0"/>
              </a:rPr>
              <a:t>  Shift in the size-structure of fish community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/>
                </a:outerShdw>
              </a:effectLst>
              <a:latin typeface="Arial" pitchFamily="26" charset="0"/>
              <a:ea typeface="Arial" pitchFamily="26" charset="0"/>
              <a:cs typeface="Arial" pitchFamily="26" charset="0"/>
            </a:endParaRP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/>
                </a:outerShdw>
              </a:effectLst>
              <a:latin typeface="Arial" pitchFamily="26" charset="0"/>
              <a:ea typeface="Arial" pitchFamily="26" charset="0"/>
              <a:cs typeface="Arial" pitchFamily="2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image compressed 1.jpg"/>
          <p:cNvPicPr>
            <a:picLocks noChangeAspect="1"/>
          </p:cNvPicPr>
          <p:nvPr/>
        </p:nvPicPr>
        <p:blipFill>
          <a:blip r:embed="rId2">
            <a:lum bright="-50000"/>
            <a:alphaModFix amt="82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601001" y="1364194"/>
            <a:ext cx="7983104" cy="10156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>
              <a:srgbClr val="000000"/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Examine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the indirect effects of predators by comparing body condition factors and life-history characteristics of important coral reef fishes across a gradient of predatory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biomass. </a:t>
            </a:r>
            <a:endParaRPr lang="en-US" sz="2400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94846"/>
            <a:ext cx="9144000" cy="52322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Research Goal </a:t>
            </a:r>
            <a:endParaRPr lang="en-US" sz="28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294846"/>
            <a:ext cx="9144000" cy="52322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Research Goal </a:t>
            </a:r>
            <a:endParaRPr lang="en-US" sz="28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601001" y="1364194"/>
            <a:ext cx="7983104" cy="10156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>
              <a:srgbClr val="000000"/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Examine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the indirect effects of predators by comparing body condition factors and life-history characteristics of important coral reef fishes across a gradient of predatory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biomass. </a:t>
            </a:r>
            <a:endParaRPr lang="en-US" sz="2400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pic>
        <p:nvPicPr>
          <p:cNvPr id="7" name="Picture 6" descr="Background image compressed 1.jpg"/>
          <p:cNvPicPr>
            <a:picLocks noChangeAspect="1"/>
          </p:cNvPicPr>
          <p:nvPr/>
        </p:nvPicPr>
        <p:blipFill>
          <a:blip r:embed="rId3">
            <a:lum bright="-50000"/>
            <a:alphaModFix amt="82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884489" y="3349620"/>
            <a:ext cx="7642915" cy="317009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>
              <a:srgbClr val="000000"/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2900">
              <a:buClr>
                <a:srgbClr val="FF0000"/>
              </a:buClr>
            </a:pPr>
            <a:endParaRPr lang="en-US" sz="2000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marL="1257300" lvl="2" indent="-342900">
              <a:buClr>
                <a:srgbClr val="FF0000"/>
              </a:buClr>
              <a:buFont typeface="Arial"/>
              <a:buChar char="•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Positive behavioral responses</a:t>
            </a:r>
          </a:p>
          <a:p>
            <a:pPr marL="1257300" lvl="2" indent="-342900">
              <a:buClr>
                <a:srgbClr val="FF0000"/>
              </a:buClr>
              <a:buFont typeface="Arial"/>
              <a:buChar char="•"/>
            </a:pPr>
            <a:endParaRPr lang="en-US" sz="2000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marL="1257300" lvl="2" indent="-342900">
              <a:buClr>
                <a:srgbClr val="FF0000"/>
              </a:buClr>
              <a:buFont typeface="Arial"/>
              <a:buChar char="•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Negative behavioral responses</a:t>
            </a:r>
          </a:p>
          <a:p>
            <a:pPr marL="1257300" lvl="2" indent="-342900">
              <a:buClr>
                <a:srgbClr val="FF0000"/>
              </a:buClr>
              <a:buFont typeface="Arial"/>
              <a:buChar char="•"/>
            </a:pPr>
            <a:endParaRPr lang="en-US" sz="2000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marL="1257300" lvl="2" indent="-342900">
              <a:buClr>
                <a:srgbClr val="FF0000"/>
              </a:buClr>
              <a:buFont typeface="Arial"/>
              <a:buChar char="•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Trophically mediated responses, + or –</a:t>
            </a:r>
          </a:p>
          <a:p>
            <a:pPr marL="1257300" lvl="2" indent="-342900">
              <a:buClr>
                <a:srgbClr val="FF0000"/>
              </a:buClr>
              <a:buFont typeface="Arial"/>
              <a:buChar char="•"/>
            </a:pPr>
            <a:endParaRPr lang="en-US" sz="2000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marL="912813" lvl="2" indent="-457200">
              <a:buClr>
                <a:srgbClr val="FF0000"/>
              </a:buClr>
            </a:pPr>
            <a:endParaRPr lang="en-US" sz="2000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marL="912813" lvl="2" indent="-457200">
              <a:buClr>
                <a:srgbClr val="FF0000"/>
              </a:buClr>
            </a:pPr>
            <a:r>
              <a:rPr lang="en-US" sz="2000" b="1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Key responses are </a:t>
            </a:r>
            <a:r>
              <a:rPr lang="en-US" sz="2000" b="1" i="1" baseline="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mass at length and length at age</a:t>
            </a:r>
            <a:endParaRPr lang="en-US" sz="2000" b="1" i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marL="912813" lvl="2" indent="-457200">
              <a:buClr>
                <a:srgbClr val="FF0000"/>
              </a:buClr>
            </a:pPr>
            <a:endParaRPr lang="en-US" sz="2000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8859" y="2825307"/>
            <a:ext cx="7994447" cy="769441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Reductions in predatory fish biomass will elicit:</a:t>
            </a:r>
          </a:p>
          <a:p>
            <a:endParaRPr lang="en-US" sz="2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Background image compressed 1.jpg"/>
          <p:cNvPicPr>
            <a:picLocks noChangeAspect="1"/>
          </p:cNvPicPr>
          <p:nvPr/>
        </p:nvPicPr>
        <p:blipFill>
          <a:blip r:embed="rId3">
            <a:lum bright="-50000"/>
            <a:alphaModFix amt="82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9091" name="Rectangle 8"/>
          <p:cNvSpPr>
            <a:spLocks noChangeArrowheads="1"/>
          </p:cNvSpPr>
          <p:nvPr/>
        </p:nvSpPr>
        <p:spPr bwMode="auto">
          <a:xfrm>
            <a:off x="4479925" y="3200400"/>
            <a:ext cx="62547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02495" y="4610808"/>
            <a:ext cx="4288353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6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 50 individuals across range of body size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777875" y="1500836"/>
            <a:ext cx="3794125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EAEAEA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06" charset="0"/>
                <a:ea typeface="Times New Roman" pitchFamily="-106" charset="0"/>
                <a:cs typeface="Times New Roman" pitchFamily="-106" charset="0"/>
              </a:rPr>
              <a:t>Line Islands 2010</a:t>
            </a:r>
            <a:endParaRPr lang="en-US" b="1" dirty="0">
              <a:solidFill>
                <a:srgbClr val="EAEAEA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sp>
        <p:nvSpPr>
          <p:cNvPr id="26" name="Text Box 15"/>
          <p:cNvSpPr txBox="1">
            <a:spLocks noChangeArrowheads="1"/>
          </p:cNvSpPr>
          <p:nvPr/>
        </p:nvSpPr>
        <p:spPr bwMode="auto">
          <a:xfrm>
            <a:off x="-184727" y="197673"/>
            <a:ext cx="9779000" cy="5232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>
              <a:srgbClr val="000000"/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Targeted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ollections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ea typeface="Times New Roman" pitchFamily="-106" charset="0"/>
              <a:cs typeface="Arial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991109" y="887069"/>
            <a:ext cx="4805073" cy="6169430"/>
            <a:chOff x="3707609" y="887069"/>
            <a:chExt cx="4805073" cy="6169430"/>
          </a:xfrm>
        </p:grpSpPr>
        <p:pic>
          <p:nvPicPr>
            <p:cNvPr id="29" name="Picture 28" descr="LUBO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6596" y="887069"/>
              <a:ext cx="3176086" cy="1630391"/>
            </a:xfrm>
            <a:prstGeom prst="rect">
              <a:avLst/>
            </a:prstGeom>
          </p:spPr>
        </p:pic>
        <p:sp>
          <p:nvSpPr>
            <p:cNvPr id="89096" name="Text Box 6"/>
            <p:cNvSpPr txBox="1">
              <a:spLocks noChangeArrowheads="1"/>
            </p:cNvSpPr>
            <p:nvPr/>
          </p:nvSpPr>
          <p:spPr bwMode="auto">
            <a:xfrm>
              <a:off x="4638639" y="912098"/>
              <a:ext cx="1403350" cy="307975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2700000">
                <a:srgbClr val="000000"/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00"/>
                  </a:solidFill>
                  <a:latin typeface="Arial" pitchFamily="26" charset="0"/>
                  <a:ea typeface="Arial" pitchFamily="26" charset="0"/>
                  <a:cs typeface="Arial" pitchFamily="26" charset="0"/>
                </a:rPr>
                <a:t>Apex predator </a:t>
              </a:r>
            </a:p>
          </p:txBody>
        </p:sp>
        <p:sp>
          <p:nvSpPr>
            <p:cNvPr id="89097" name="Text Box 6"/>
            <p:cNvSpPr txBox="1">
              <a:spLocks noChangeArrowheads="1"/>
            </p:cNvSpPr>
            <p:nvPr/>
          </p:nvSpPr>
          <p:spPr bwMode="auto">
            <a:xfrm>
              <a:off x="4714839" y="2545422"/>
              <a:ext cx="1123950" cy="307975"/>
            </a:xfrm>
            <a:prstGeom prst="rect">
              <a:avLst/>
            </a:prstGeom>
            <a:noFill/>
            <a:ln w="2540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2700000">
                <a:srgbClr val="000000"/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00"/>
                  </a:solidFill>
                  <a:latin typeface="Arial" pitchFamily="26" charset="0"/>
                  <a:ea typeface="Arial" pitchFamily="26" charset="0"/>
                  <a:cs typeface="Arial" pitchFamily="26" charset="0"/>
                </a:rPr>
                <a:t>Carnivores</a:t>
              </a:r>
            </a:p>
          </p:txBody>
        </p:sp>
        <p:sp>
          <p:nvSpPr>
            <p:cNvPr id="89098" name="Text Box 6"/>
            <p:cNvSpPr txBox="1">
              <a:spLocks noChangeArrowheads="1"/>
            </p:cNvSpPr>
            <p:nvPr/>
          </p:nvSpPr>
          <p:spPr bwMode="auto">
            <a:xfrm>
              <a:off x="4783097" y="5492103"/>
              <a:ext cx="1031051" cy="307777"/>
            </a:xfrm>
            <a:prstGeom prst="rect">
              <a:avLst/>
            </a:prstGeom>
            <a:noFill/>
            <a:ln w="25400" cap="flat" cmpd="sng" algn="ctr">
              <a:solidFill>
                <a:srgbClr val="008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2700000">
                <a:srgbClr val="000000"/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FFFF00"/>
                  </a:solidFill>
                  <a:latin typeface="Arial" pitchFamily="26" charset="0"/>
                  <a:ea typeface="Arial" pitchFamily="26" charset="0"/>
                  <a:cs typeface="Arial" pitchFamily="26" charset="0"/>
                </a:rPr>
                <a:t>Herbivore</a:t>
              </a:r>
              <a:endParaRPr lang="en-US" sz="1400" b="1" dirty="0">
                <a:solidFill>
                  <a:srgbClr val="FFFF00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</p:txBody>
        </p:sp>
        <p:sp>
          <p:nvSpPr>
            <p:cNvPr id="89099" name="Rectangle 30"/>
            <p:cNvSpPr>
              <a:spLocks noChangeArrowheads="1"/>
            </p:cNvSpPr>
            <p:nvPr/>
          </p:nvSpPr>
          <p:spPr bwMode="auto">
            <a:xfrm>
              <a:off x="6623439" y="5425283"/>
              <a:ext cx="1752600" cy="1631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>
                <a:srgbClr val="000000"/>
              </a:outerShdw>
            </a:effectLst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000" b="1" i="1" dirty="0" smtClean="0">
                  <a:solidFill>
                    <a:schemeClr val="bg1"/>
                  </a:solidFill>
                  <a:latin typeface="Arial" pitchFamily="26" charset="0"/>
                  <a:ea typeface="Arial" pitchFamily="26" charset="0"/>
                  <a:cs typeface="Arial" pitchFamily="26" charset="0"/>
                </a:rPr>
                <a:t> </a:t>
              </a:r>
              <a:endParaRPr lang="en-US" sz="1000" b="1" dirty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endParaRPr lang="en-US" sz="1000" b="1" dirty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endParaRPr lang="en-US" sz="1000" b="1" dirty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endParaRPr lang="en-US" sz="1000" b="1" dirty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endParaRPr lang="en-US" sz="1000" b="1" dirty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r>
                <a:rPr lang="en-US" sz="1000" b="1" i="1" dirty="0">
                  <a:solidFill>
                    <a:schemeClr val="bg1"/>
                  </a:solidFill>
                  <a:latin typeface="Arial" pitchFamily="26" charset="0"/>
                  <a:ea typeface="Arial" pitchFamily="26" charset="0"/>
                  <a:cs typeface="Arial" pitchFamily="26" charset="0"/>
                </a:rPr>
                <a:t>Acanthurus nigricans</a:t>
              </a:r>
              <a:endParaRPr lang="en-US" sz="1000" b="1" dirty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endParaRPr lang="en-US" sz="1000" b="1" dirty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endParaRPr lang="en-US" sz="1000" b="1" dirty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endParaRPr lang="en-US" sz="1000" b="1" dirty="0" smtClean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endParaRPr lang="en-US" sz="1000" b="1" dirty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</p:txBody>
        </p:sp>
        <p:sp>
          <p:nvSpPr>
            <p:cNvPr id="89100" name="Rectangle 31"/>
            <p:cNvSpPr>
              <a:spLocks noChangeArrowheads="1"/>
            </p:cNvSpPr>
            <p:nvPr/>
          </p:nvSpPr>
          <p:spPr bwMode="auto">
            <a:xfrm>
              <a:off x="3804039" y="3151060"/>
              <a:ext cx="4572000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>
                <a:srgbClr val="000000"/>
              </a:outerShdw>
            </a:effectLst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000" b="1" i="1" dirty="0">
                  <a:solidFill>
                    <a:schemeClr val="bg1"/>
                  </a:solidFill>
                  <a:latin typeface="Arial" pitchFamily="26" charset="0"/>
                  <a:ea typeface="Arial" pitchFamily="26" charset="0"/>
                  <a:cs typeface="Arial" pitchFamily="26" charset="0"/>
                </a:rPr>
                <a:t>Cephalopholis urodeta</a:t>
              </a:r>
              <a:endParaRPr lang="en-US" sz="1000" b="1" i="1" dirty="0" smtClean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endParaRPr lang="en-US" sz="1000" b="1" dirty="0" smtClean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endParaRPr lang="en-US" sz="1000" b="1" dirty="0" smtClean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endParaRPr lang="en-US" sz="1000" b="1" dirty="0" smtClean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endParaRPr lang="en-US" sz="1000" b="1" dirty="0" smtClean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r>
                <a:rPr lang="en-US" sz="1000" b="1" i="1" dirty="0" err="1" smtClean="0">
                  <a:solidFill>
                    <a:schemeClr val="bg1"/>
                  </a:solidFill>
                  <a:latin typeface="Arial" pitchFamily="26" charset="0"/>
                  <a:ea typeface="Arial" pitchFamily="26" charset="0"/>
                  <a:cs typeface="Arial" pitchFamily="26" charset="0"/>
                </a:rPr>
                <a:t>Paracirhites</a:t>
              </a:r>
              <a:r>
                <a:rPr lang="en-US" sz="1000" b="1" i="1" dirty="0" smtClean="0">
                  <a:solidFill>
                    <a:schemeClr val="bg1"/>
                  </a:solidFill>
                  <a:latin typeface="Arial" pitchFamily="26" charset="0"/>
                  <a:ea typeface="Arial" pitchFamily="26" charset="0"/>
                  <a:cs typeface="Arial" pitchFamily="26" charset="0"/>
                </a:rPr>
                <a:t> </a:t>
              </a:r>
              <a:r>
                <a:rPr lang="en-US" sz="1000" b="1" i="1" dirty="0" err="1">
                  <a:solidFill>
                    <a:schemeClr val="bg1"/>
                  </a:solidFill>
                  <a:latin typeface="Arial" pitchFamily="26" charset="0"/>
                  <a:ea typeface="Arial" pitchFamily="26" charset="0"/>
                  <a:cs typeface="Arial" pitchFamily="26" charset="0"/>
                </a:rPr>
                <a:t>arcatus</a:t>
              </a:r>
              <a:endParaRPr lang="en-US" sz="1000" b="1" dirty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</p:txBody>
        </p:sp>
        <p:sp>
          <p:nvSpPr>
            <p:cNvPr id="89101" name="Rectangle 32"/>
            <p:cNvSpPr>
              <a:spLocks noChangeArrowheads="1"/>
            </p:cNvSpPr>
            <p:nvPr/>
          </p:nvSpPr>
          <p:spPr bwMode="auto">
            <a:xfrm>
              <a:off x="6872987" y="2127095"/>
              <a:ext cx="1116012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>
                <a:srgbClr val="000000"/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000" b="1" i="1" dirty="0">
                  <a:solidFill>
                    <a:schemeClr val="bg1"/>
                  </a:solidFill>
                  <a:latin typeface="Arial" pitchFamily="26" charset="0"/>
                  <a:ea typeface="Arial" pitchFamily="26" charset="0"/>
                  <a:cs typeface="Arial" pitchFamily="26" charset="0"/>
                </a:rPr>
                <a:t>Lutjanus bohar</a:t>
              </a:r>
              <a:endParaRPr lang="en-US" sz="1000" b="1" dirty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</p:txBody>
        </p:sp>
        <p:sp>
          <p:nvSpPr>
            <p:cNvPr id="89102" name="Text Box 6"/>
            <p:cNvSpPr txBox="1">
              <a:spLocks noChangeArrowheads="1"/>
            </p:cNvSpPr>
            <p:nvPr/>
          </p:nvSpPr>
          <p:spPr bwMode="auto">
            <a:xfrm>
              <a:off x="4783412" y="4407605"/>
              <a:ext cx="1159292" cy="307777"/>
            </a:xfrm>
            <a:prstGeom prst="rect">
              <a:avLst/>
            </a:prstGeom>
            <a:noFill/>
            <a:ln w="254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2700000">
                <a:srgbClr val="000000"/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FFFF00"/>
                  </a:solidFill>
                  <a:latin typeface="Arial" pitchFamily="26" charset="0"/>
                  <a:ea typeface="Arial" pitchFamily="26" charset="0"/>
                  <a:cs typeface="Arial" pitchFamily="26" charset="0"/>
                </a:rPr>
                <a:t>Planktivore</a:t>
              </a:r>
              <a:endParaRPr lang="en-US" sz="1400" b="1" dirty="0">
                <a:solidFill>
                  <a:srgbClr val="FFFF00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</p:txBody>
        </p:sp>
        <p:sp>
          <p:nvSpPr>
            <p:cNvPr id="89103" name="Rectangle 43"/>
            <p:cNvSpPr>
              <a:spLocks noChangeArrowheads="1"/>
            </p:cNvSpPr>
            <p:nvPr/>
          </p:nvSpPr>
          <p:spPr bwMode="auto">
            <a:xfrm>
              <a:off x="3707609" y="5091108"/>
              <a:ext cx="45720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>
                <a:srgbClr val="000000"/>
              </a:outerShdw>
            </a:effectLst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000" b="1" i="1" dirty="0">
                  <a:solidFill>
                    <a:schemeClr val="bg1"/>
                  </a:solidFill>
                  <a:latin typeface="Arial" pitchFamily="26" charset="0"/>
                  <a:ea typeface="Arial" pitchFamily="26" charset="0"/>
                  <a:cs typeface="Arial" pitchFamily="26" charset="0"/>
                </a:rPr>
                <a:t>Chromis </a:t>
              </a:r>
              <a:r>
                <a:rPr lang="en-US" sz="1000" b="1" i="1" dirty="0" err="1">
                  <a:solidFill>
                    <a:schemeClr val="bg1"/>
                  </a:solidFill>
                  <a:latin typeface="Arial" pitchFamily="26" charset="0"/>
                  <a:ea typeface="Arial" pitchFamily="26" charset="0"/>
                  <a:cs typeface="Arial" pitchFamily="26" charset="0"/>
                </a:rPr>
                <a:t>margaritifer</a:t>
              </a:r>
              <a:endParaRPr lang="en-US" sz="1000" b="1" i="1" dirty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endParaRPr lang="en-US" sz="1000" b="1" dirty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endParaRPr lang="en-US" sz="1000" b="1" dirty="0" smtClean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  <a:p>
              <a:pPr algn="r"/>
              <a:endParaRPr lang="en-US" sz="1000" b="1" dirty="0" smtClean="0">
                <a:solidFill>
                  <a:schemeClr val="bg1"/>
                </a:solidFill>
                <a:latin typeface="Arial" pitchFamily="26" charset="0"/>
                <a:ea typeface="Arial" pitchFamily="26" charset="0"/>
                <a:cs typeface="Arial" pitchFamily="26" charset="0"/>
              </a:endParaRPr>
            </a:p>
          </p:txBody>
        </p:sp>
        <p:pic>
          <p:nvPicPr>
            <p:cNvPr id="20" name="Picture 19" descr="Pa_arc.t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93609" y="3303803"/>
              <a:ext cx="1465029" cy="826368"/>
            </a:xfrm>
            <a:prstGeom prst="rect">
              <a:avLst/>
            </a:prstGeom>
          </p:spPr>
        </p:pic>
        <p:pic>
          <p:nvPicPr>
            <p:cNvPr id="22" name="Picture 21" descr="Ch_marg.ti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4714" y="4312608"/>
              <a:ext cx="1424729" cy="879615"/>
            </a:xfrm>
            <a:prstGeom prst="rect">
              <a:avLst/>
            </a:prstGeom>
          </p:spPr>
        </p:pic>
        <p:pic>
          <p:nvPicPr>
            <p:cNvPr id="30" name="Picture 29" descr="ACNIGRICANS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66564" y="5336196"/>
              <a:ext cx="1635853" cy="1114425"/>
            </a:xfrm>
            <a:prstGeom prst="rect">
              <a:avLst/>
            </a:prstGeom>
          </p:spPr>
        </p:pic>
        <p:pic>
          <p:nvPicPr>
            <p:cNvPr id="31" name="Picture 30" descr="Ceuro.tif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30279" y="2417331"/>
              <a:ext cx="1635853" cy="812814"/>
            </a:xfrm>
            <a:prstGeom prst="rect">
              <a:avLst/>
            </a:prstGeom>
          </p:spPr>
        </p:pic>
      </p:grpSp>
      <p:grpSp>
        <p:nvGrpSpPr>
          <p:cNvPr id="56" name="Group 55"/>
          <p:cNvGrpSpPr/>
          <p:nvPr/>
        </p:nvGrpSpPr>
        <p:grpSpPr>
          <a:xfrm>
            <a:off x="402495" y="1870168"/>
            <a:ext cx="3685044" cy="2668793"/>
            <a:chOff x="402495" y="1870168"/>
            <a:chExt cx="3685044" cy="2668793"/>
          </a:xfrm>
        </p:grpSpPr>
        <p:grpSp>
          <p:nvGrpSpPr>
            <p:cNvPr id="41" name="Group 40"/>
            <p:cNvGrpSpPr/>
            <p:nvPr/>
          </p:nvGrpSpPr>
          <p:grpSpPr>
            <a:xfrm>
              <a:off x="402495" y="1870168"/>
              <a:ext cx="3685044" cy="2668793"/>
              <a:chOff x="402495" y="1870168"/>
              <a:chExt cx="3685044" cy="2668793"/>
            </a:xfrm>
          </p:grpSpPr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2495" y="1872965"/>
                <a:ext cx="3685044" cy="2665996"/>
              </a:xfrm>
              <a:prstGeom prst="rect">
                <a:avLst/>
              </a:prstGeom>
            </p:spPr>
          </p:pic>
          <p:sp>
            <p:nvSpPr>
              <p:cNvPr id="40" name="Rectangle 39"/>
              <p:cNvSpPr/>
              <p:nvPr/>
            </p:nvSpPr>
            <p:spPr>
              <a:xfrm>
                <a:off x="402495" y="1870168"/>
                <a:ext cx="3685044" cy="2668793"/>
              </a:xfrm>
              <a:prstGeom prst="rect">
                <a:avLst/>
              </a:prstGeom>
              <a:noFill/>
              <a:ln w="508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2625068" y="3739839"/>
              <a:ext cx="1417836" cy="506459"/>
              <a:chOff x="4638542" y="516687"/>
              <a:chExt cx="1417836" cy="506459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638542" y="516687"/>
                <a:ext cx="1200581" cy="506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Isosceles Triangle 43"/>
              <p:cNvSpPr/>
              <p:nvPr/>
            </p:nvSpPr>
            <p:spPr>
              <a:xfrm>
                <a:off x="4706584" y="579967"/>
                <a:ext cx="153283" cy="143884"/>
              </a:xfrm>
              <a:prstGeom prst="triangle">
                <a:avLst/>
              </a:prstGeom>
              <a:solidFill>
                <a:srgbClr val="00CD02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4706584" y="793062"/>
                <a:ext cx="153283" cy="171747"/>
              </a:xfrm>
              <a:prstGeom prst="ellipse">
                <a:avLst/>
              </a:prstGeom>
              <a:solidFill>
                <a:schemeClr val="tx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4834469" y="516687"/>
                <a:ext cx="122190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latin typeface="Arial"/>
                    <a:cs typeface="Arial"/>
                  </a:rPr>
                  <a:t>Uninhabited</a:t>
                </a:r>
                <a:endParaRPr lang="en-US" sz="1200" b="1" dirty="0">
                  <a:latin typeface="Arial"/>
                  <a:cs typeface="Arial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4856537" y="746147"/>
                <a:ext cx="98258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latin typeface="Arial"/>
                    <a:cs typeface="Arial"/>
                  </a:rPr>
                  <a:t>Inhabited</a:t>
                </a:r>
                <a:endParaRPr lang="en-US" sz="1200" b="1" dirty="0">
                  <a:latin typeface="Arial"/>
                  <a:cs typeface="Arial"/>
                </a:endParaRPr>
              </a:p>
            </p:txBody>
          </p:sp>
        </p:grpSp>
        <p:sp>
          <p:nvSpPr>
            <p:cNvPr id="48" name="Isosceles Triangle 47"/>
            <p:cNvSpPr/>
            <p:nvPr/>
          </p:nvSpPr>
          <p:spPr>
            <a:xfrm>
              <a:off x="1027567" y="2588356"/>
              <a:ext cx="153283" cy="143884"/>
            </a:xfrm>
            <a:prstGeom prst="triangle">
              <a:avLst/>
            </a:prstGeom>
            <a:solidFill>
              <a:srgbClr val="00CD02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Isosceles Triangle 48"/>
            <p:cNvSpPr/>
            <p:nvPr/>
          </p:nvSpPr>
          <p:spPr>
            <a:xfrm>
              <a:off x="1093657" y="2666782"/>
              <a:ext cx="153283" cy="143884"/>
            </a:xfrm>
            <a:prstGeom prst="triangle">
              <a:avLst/>
            </a:prstGeom>
            <a:solidFill>
              <a:srgbClr val="00CD02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Isosceles Triangle 51"/>
            <p:cNvSpPr/>
            <p:nvPr/>
          </p:nvSpPr>
          <p:spPr>
            <a:xfrm>
              <a:off x="1408125" y="3645271"/>
              <a:ext cx="153283" cy="143884"/>
            </a:xfrm>
            <a:prstGeom prst="triangle">
              <a:avLst/>
            </a:prstGeom>
            <a:solidFill>
              <a:srgbClr val="00CD02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1832777" y="3303803"/>
              <a:ext cx="153283" cy="171747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1331483" y="2841068"/>
              <a:ext cx="153283" cy="171747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1533203" y="2993468"/>
              <a:ext cx="153283" cy="171747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Background image compressed 1.jpg"/>
          <p:cNvPicPr>
            <a:picLocks noChangeAspect="1"/>
          </p:cNvPicPr>
          <p:nvPr/>
        </p:nvPicPr>
        <p:blipFill>
          <a:blip r:embed="rId3">
            <a:lum bright="-50000"/>
            <a:alphaModFix amt="82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5" name="Rectangle 64"/>
          <p:cNvSpPr/>
          <p:nvPr/>
        </p:nvSpPr>
        <p:spPr>
          <a:xfrm>
            <a:off x="328860" y="307043"/>
            <a:ext cx="4558539" cy="6247609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71" y="3396676"/>
            <a:ext cx="4294608" cy="2958085"/>
          </a:xfrm>
          <a:prstGeom prst="rect">
            <a:avLst/>
          </a:prstGeom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7" name="Picture 26" descr="AC.NIGR_LW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515532" y="363743"/>
            <a:ext cx="4294608" cy="27813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8" name="Picture 27" descr="ACNIGRICAN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88198" y="307043"/>
            <a:ext cx="1379738" cy="939947"/>
          </a:xfrm>
          <a:prstGeom prst="rect">
            <a:avLst/>
          </a:prstGeom>
        </p:spPr>
      </p:pic>
      <p:sp>
        <p:nvSpPr>
          <p:cNvPr id="49" name="Rectangle 30"/>
          <p:cNvSpPr>
            <a:spLocks noChangeArrowheads="1"/>
          </p:cNvSpPr>
          <p:nvPr/>
        </p:nvSpPr>
        <p:spPr bwMode="auto">
          <a:xfrm>
            <a:off x="888198" y="1123879"/>
            <a:ext cx="17526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000" b="1" i="1" dirty="0" smtClean="0">
                <a:solidFill>
                  <a:srgbClr val="000000"/>
                </a:solidFill>
                <a:latin typeface="Arial" pitchFamily="26" charset="0"/>
                <a:ea typeface="Arial" pitchFamily="26" charset="0"/>
                <a:cs typeface="Arial" pitchFamily="26" charset="0"/>
              </a:rPr>
              <a:t>Acanthurus nigricans</a:t>
            </a:r>
            <a:endParaRPr lang="en-US" sz="1000" b="1" dirty="0">
              <a:solidFill>
                <a:srgbClr val="000000"/>
              </a:solidFill>
              <a:latin typeface="Arial" pitchFamily="26" charset="0"/>
              <a:ea typeface="Arial" pitchFamily="26" charset="0"/>
              <a:cs typeface="Arial" pitchFamily="26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2899922" y="4609961"/>
            <a:ext cx="1737997" cy="1543165"/>
            <a:chOff x="2661782" y="4768721"/>
            <a:chExt cx="1737997" cy="1543165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69559" y="4768721"/>
              <a:ext cx="1430220" cy="128800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 rot="16200000">
              <a:off x="2236840" y="5250363"/>
              <a:ext cx="11576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 smtClean="0">
                  <a:latin typeface="Arial"/>
                  <a:cs typeface="Arial"/>
                </a:rPr>
                <a:t>L</a:t>
              </a:r>
              <a:r>
                <a:rPr lang="en-US" sz="1400" b="1" baseline="-25000" dirty="0" err="1" smtClean="0">
                  <a:latin typeface="Arial"/>
                  <a:cs typeface="Arial"/>
                </a:rPr>
                <a:t>inf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69560" y="6004109"/>
              <a:ext cx="14302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latin typeface="Arial"/>
                  <a:cs typeface="Arial"/>
                </a:rPr>
                <a:t>k</a:t>
              </a:r>
              <a:endParaRPr lang="en-US" sz="1400" b="1" dirty="0">
                <a:latin typeface="Arial"/>
                <a:cs typeface="Arial"/>
              </a:endParaRPr>
            </a:p>
          </p:txBody>
        </p:sp>
      </p:grpSp>
      <p:sp>
        <p:nvSpPr>
          <p:cNvPr id="74" name="Rectangle 73"/>
          <p:cNvSpPr/>
          <p:nvPr/>
        </p:nvSpPr>
        <p:spPr>
          <a:xfrm>
            <a:off x="374221" y="329723"/>
            <a:ext cx="186671" cy="604771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408735" y="329723"/>
            <a:ext cx="4401405" cy="567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68051" y="3111023"/>
            <a:ext cx="4401405" cy="567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537960" y="6320741"/>
            <a:ext cx="4283519" cy="152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36091" y="3396676"/>
            <a:ext cx="4283519" cy="4571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785339" y="363743"/>
            <a:ext cx="47732" cy="603319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703065" y="3066219"/>
            <a:ext cx="41736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Log</a:t>
            </a:r>
            <a:r>
              <a:rPr lang="en-US" sz="1200" b="1" baseline="-25000" dirty="0" smtClean="0">
                <a:latin typeface="Arial"/>
                <a:cs typeface="Arial"/>
              </a:rPr>
              <a:t>10</a:t>
            </a:r>
            <a:r>
              <a:rPr lang="en-US" sz="1200" b="1" dirty="0" smtClean="0">
                <a:latin typeface="Arial"/>
                <a:cs typeface="Arial"/>
              </a:rPr>
              <a:t> SL (mm)</a:t>
            </a:r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81" name="TextBox 80"/>
          <p:cNvSpPr txBox="1"/>
          <p:nvPr/>
        </p:nvSpPr>
        <p:spPr>
          <a:xfrm rot="16200000">
            <a:off x="-803807" y="1438789"/>
            <a:ext cx="2725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Log</a:t>
            </a:r>
            <a:r>
              <a:rPr lang="en-US" sz="1200" b="1" baseline="-25000" dirty="0" smtClean="0">
                <a:latin typeface="Arial"/>
                <a:cs typeface="Arial"/>
              </a:rPr>
              <a:t>10</a:t>
            </a:r>
            <a:r>
              <a:rPr lang="en-US" sz="1200" b="1" dirty="0" smtClean="0">
                <a:latin typeface="Arial"/>
                <a:cs typeface="Arial"/>
              </a:rPr>
              <a:t> Weight (</a:t>
            </a:r>
            <a:r>
              <a:rPr lang="en-US" sz="1200" b="1" dirty="0" err="1" smtClean="0">
                <a:latin typeface="Arial"/>
                <a:cs typeface="Arial"/>
              </a:rPr>
              <a:t>g</a:t>
            </a:r>
            <a:r>
              <a:rPr lang="en-US" sz="1200" b="1" dirty="0" smtClean="0">
                <a:latin typeface="Arial"/>
                <a:cs typeface="Arial"/>
              </a:rPr>
              <a:t>)</a:t>
            </a:r>
          </a:p>
          <a:p>
            <a:pPr algn="ctr"/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83" name="TextBox 82"/>
          <p:cNvSpPr txBox="1"/>
          <p:nvPr/>
        </p:nvSpPr>
        <p:spPr>
          <a:xfrm rot="16200000">
            <a:off x="-839804" y="4717238"/>
            <a:ext cx="26351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SL (mm)</a:t>
            </a:r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59454" y="6277653"/>
            <a:ext cx="41736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Annuli</a:t>
            </a:r>
            <a:endParaRPr lang="en-US" sz="1200" b="1" dirty="0">
              <a:latin typeface="Arial"/>
              <a:cs typeface="Arial"/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3478473" y="2366137"/>
            <a:ext cx="1417836" cy="506459"/>
            <a:chOff x="4638542" y="516687"/>
            <a:chExt cx="1417836" cy="506459"/>
          </a:xfrm>
        </p:grpSpPr>
        <p:sp>
          <p:nvSpPr>
            <p:cNvPr id="34" name="Rectangle 33"/>
            <p:cNvSpPr/>
            <p:nvPr/>
          </p:nvSpPr>
          <p:spPr>
            <a:xfrm>
              <a:off x="4638542" y="516687"/>
              <a:ext cx="1200581" cy="506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Isosceles Triangle 36"/>
            <p:cNvSpPr/>
            <p:nvPr/>
          </p:nvSpPr>
          <p:spPr>
            <a:xfrm>
              <a:off x="4706584" y="579967"/>
              <a:ext cx="153283" cy="143884"/>
            </a:xfrm>
            <a:prstGeom prst="triangle">
              <a:avLst/>
            </a:prstGeom>
            <a:solidFill>
              <a:srgbClr val="00CD02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4706584" y="793062"/>
              <a:ext cx="153283" cy="171747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834469" y="516687"/>
              <a:ext cx="12219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/>
                  <a:cs typeface="Arial"/>
                </a:rPr>
                <a:t>Uninhabited</a:t>
              </a:r>
              <a:endParaRPr lang="en-US" sz="1200" b="1" dirty="0">
                <a:latin typeface="Arial"/>
                <a:cs typeface="Arial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856537" y="746147"/>
              <a:ext cx="9825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/>
                  <a:cs typeface="Arial"/>
                </a:rPr>
                <a:t>Inhabited</a:t>
              </a:r>
              <a:endParaRPr lang="en-US" sz="1200" b="1" dirty="0">
                <a:latin typeface="Arial"/>
                <a:cs typeface="Arial"/>
              </a:endParaRPr>
            </a:p>
          </p:txBody>
        </p:sp>
      </p:grpSp>
      <p:sp>
        <p:nvSpPr>
          <p:cNvPr id="93" name="Text Box 6"/>
          <p:cNvSpPr txBox="1">
            <a:spLocks noChangeArrowheads="1"/>
          </p:cNvSpPr>
          <p:nvPr/>
        </p:nvSpPr>
        <p:spPr bwMode="auto">
          <a:xfrm>
            <a:off x="6163811" y="352403"/>
            <a:ext cx="1746304" cy="461665"/>
          </a:xfrm>
          <a:prstGeom prst="rect">
            <a:avLst/>
          </a:prstGeom>
          <a:noFill/>
          <a:ln w="63500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26" charset="0"/>
                <a:ea typeface="Arial" pitchFamily="26" charset="0"/>
                <a:cs typeface="Arial" pitchFamily="26" charset="0"/>
              </a:rPr>
              <a:t>Herbivore</a:t>
            </a:r>
            <a:endParaRPr lang="en-US" sz="2400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 pitchFamily="26" charset="0"/>
              <a:ea typeface="Arial" pitchFamily="26" charset="0"/>
              <a:cs typeface="Arial" pitchFamily="26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116572" y="1482559"/>
            <a:ext cx="3943801" cy="3970318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 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Greater mass at length at inhabited islands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 Individuals grow faster at inhabited islands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 Max age greater at inhabited islands</a:t>
            </a:r>
          </a:p>
          <a:p>
            <a:pPr>
              <a:buClr>
                <a:srgbClr val="FF0000"/>
              </a:buClr>
            </a:pP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 At inhabited islands food resources are not limited 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buClr>
                <a:srgbClr val="FF0000"/>
              </a:buClr>
            </a:pPr>
            <a:r>
              <a:rPr lang="en-US" sz="2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Trophically mediated response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215602" y="419988"/>
            <a:ext cx="1138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p</a:t>
            </a:r>
            <a:r>
              <a:rPr lang="en-US" sz="1400" dirty="0" smtClean="0">
                <a:latin typeface="Arial"/>
                <a:cs typeface="Arial"/>
              </a:rPr>
              <a:t>= 0.04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5165892" y="1605849"/>
            <a:ext cx="153283" cy="171747"/>
          </a:xfrm>
          <a:prstGeom prst="ellipse">
            <a:avLst/>
          </a:prstGeom>
          <a:solidFill>
            <a:schemeClr val="tx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5165892" y="2422962"/>
            <a:ext cx="153283" cy="171747"/>
          </a:xfrm>
          <a:prstGeom prst="ellipse">
            <a:avLst/>
          </a:prstGeom>
          <a:solidFill>
            <a:schemeClr val="tx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165892" y="3270648"/>
            <a:ext cx="153283" cy="171747"/>
          </a:xfrm>
          <a:prstGeom prst="ellipse">
            <a:avLst/>
          </a:prstGeom>
          <a:solidFill>
            <a:schemeClr val="tx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165892" y="4064420"/>
            <a:ext cx="153283" cy="171747"/>
          </a:xfrm>
          <a:prstGeom prst="ellipse">
            <a:avLst/>
          </a:prstGeom>
          <a:solidFill>
            <a:schemeClr val="tx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Background image compressed 1.jpg"/>
          <p:cNvPicPr>
            <a:picLocks noChangeAspect="1"/>
          </p:cNvPicPr>
          <p:nvPr/>
        </p:nvPicPr>
        <p:blipFill>
          <a:blip r:embed="rId3">
            <a:lum bright="-50000"/>
            <a:alphaModFix amt="82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338080" y="284363"/>
            <a:ext cx="4520036" cy="610123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11" y="3458771"/>
            <a:ext cx="4317288" cy="2691590"/>
          </a:xfrm>
          <a:prstGeom prst="rect">
            <a:avLst/>
          </a:prstGeom>
          <a:ln w="254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31" name="Picture 30" descr="CH.MARG_LW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524751" y="284363"/>
            <a:ext cx="4317364" cy="2883817"/>
          </a:xfrm>
          <a:prstGeom prst="rect">
            <a:avLst/>
          </a:prstGeom>
        </p:spPr>
      </p:pic>
      <p:pic>
        <p:nvPicPr>
          <p:cNvPr id="18" name="Picture 17" descr="Ch_marg.t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425" y="341062"/>
            <a:ext cx="1530849" cy="945131"/>
          </a:xfrm>
          <a:prstGeom prst="rect">
            <a:avLst/>
          </a:prstGeom>
        </p:spPr>
      </p:pic>
      <p:sp>
        <p:nvSpPr>
          <p:cNvPr id="34" name="Rectangle 43"/>
          <p:cNvSpPr>
            <a:spLocks noChangeArrowheads="1"/>
          </p:cNvSpPr>
          <p:nvPr/>
        </p:nvSpPr>
        <p:spPr bwMode="auto">
          <a:xfrm>
            <a:off x="792575" y="1118263"/>
            <a:ext cx="15236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000" b="1" i="1" dirty="0">
                <a:solidFill>
                  <a:srgbClr val="000000"/>
                </a:solidFill>
                <a:latin typeface="Arial" pitchFamily="26" charset="0"/>
                <a:ea typeface="Arial" pitchFamily="26" charset="0"/>
                <a:cs typeface="Arial" pitchFamily="26" charset="0"/>
              </a:rPr>
              <a:t>Chromis </a:t>
            </a:r>
            <a:r>
              <a:rPr lang="en-US" sz="1000" b="1" i="1" dirty="0" err="1">
                <a:solidFill>
                  <a:srgbClr val="000000"/>
                </a:solidFill>
                <a:latin typeface="Arial" pitchFamily="26" charset="0"/>
                <a:ea typeface="Arial" pitchFamily="26" charset="0"/>
                <a:cs typeface="Arial" pitchFamily="26" charset="0"/>
              </a:rPr>
              <a:t>margaritifer</a:t>
            </a:r>
            <a:endParaRPr lang="en-US" sz="1000" b="1" i="1" dirty="0">
              <a:solidFill>
                <a:srgbClr val="000000"/>
              </a:solidFill>
              <a:latin typeface="Arial" pitchFamily="26" charset="0"/>
              <a:ea typeface="Arial" pitchFamily="26" charset="0"/>
              <a:cs typeface="Arial" pitchFamily="26" charset="0"/>
            </a:endParaRPr>
          </a:p>
          <a:p>
            <a:endParaRPr lang="en-US" sz="1000" b="1" dirty="0">
              <a:solidFill>
                <a:srgbClr val="000000"/>
              </a:solidFill>
              <a:latin typeface="Arial" pitchFamily="26" charset="0"/>
              <a:ea typeface="Arial" pitchFamily="26" charset="0"/>
              <a:cs typeface="Arial" pitchFamily="26" charset="0"/>
            </a:endParaRPr>
          </a:p>
          <a:p>
            <a:endParaRPr lang="en-US" sz="1000" b="1" dirty="0" smtClean="0">
              <a:solidFill>
                <a:srgbClr val="000000"/>
              </a:solidFill>
              <a:latin typeface="Arial" pitchFamily="26" charset="0"/>
              <a:ea typeface="Arial" pitchFamily="26" charset="0"/>
              <a:cs typeface="Arial" pitchFamily="26" charset="0"/>
            </a:endParaRPr>
          </a:p>
          <a:p>
            <a:endParaRPr lang="en-US" sz="1000" b="1" dirty="0" smtClean="0">
              <a:solidFill>
                <a:srgbClr val="000000"/>
              </a:solidFill>
              <a:latin typeface="Arial" pitchFamily="26" charset="0"/>
              <a:ea typeface="Arial" pitchFamily="26" charset="0"/>
              <a:cs typeface="Arial" pitchFamily="26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3041236" y="4634910"/>
            <a:ext cx="1642119" cy="1330611"/>
            <a:chOff x="2814436" y="4805010"/>
            <a:chExt cx="1642119" cy="1330611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44498" y="4805010"/>
              <a:ext cx="1212057" cy="1097231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 rot="16200000">
              <a:off x="2389494" y="5244198"/>
              <a:ext cx="11576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 smtClean="0">
                  <a:latin typeface="Arial"/>
                  <a:cs typeface="Arial"/>
                </a:rPr>
                <a:t>L</a:t>
              </a:r>
              <a:r>
                <a:rPr lang="en-US" sz="1400" b="1" baseline="-25000" dirty="0" err="1" smtClean="0">
                  <a:latin typeface="Arial"/>
                  <a:cs typeface="Arial"/>
                </a:rPr>
                <a:t>inf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28794" y="5827844"/>
              <a:ext cx="11576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latin typeface="Arial"/>
                  <a:cs typeface="Arial"/>
                </a:rPr>
                <a:t>k</a:t>
              </a:r>
              <a:endParaRPr lang="en-US" sz="1400" b="1" dirty="0">
                <a:latin typeface="Arial"/>
                <a:cs typeface="Arial"/>
              </a:endParaRPr>
            </a:p>
          </p:txBody>
        </p:sp>
      </p:grpSp>
      <p:sp>
        <p:nvSpPr>
          <p:cNvPr id="38" name="Rectangle 37"/>
          <p:cNvSpPr/>
          <p:nvPr/>
        </p:nvSpPr>
        <p:spPr>
          <a:xfrm>
            <a:off x="421018" y="307043"/>
            <a:ext cx="128534" cy="604771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08735" y="284363"/>
            <a:ext cx="4401405" cy="567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34031" y="3133703"/>
            <a:ext cx="4401405" cy="567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24751" y="3385336"/>
            <a:ext cx="4283519" cy="4571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4808019" y="295703"/>
            <a:ext cx="47732" cy="603319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04991" y="3422183"/>
            <a:ext cx="4401405" cy="567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22691" y="6110671"/>
            <a:ext cx="4401405" cy="567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 flipH="1">
            <a:off x="4770010" y="3169875"/>
            <a:ext cx="45719" cy="309596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06614" y="6156031"/>
            <a:ext cx="4401405" cy="567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 flipH="1">
            <a:off x="4747150" y="3258900"/>
            <a:ext cx="45719" cy="309596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454346" y="6139021"/>
            <a:ext cx="4401405" cy="567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691725" y="3077559"/>
            <a:ext cx="41736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Log</a:t>
            </a:r>
            <a:r>
              <a:rPr lang="en-US" sz="1200" b="1" baseline="-25000" dirty="0" smtClean="0">
                <a:latin typeface="Arial"/>
                <a:cs typeface="Arial"/>
              </a:rPr>
              <a:t>10</a:t>
            </a:r>
            <a:r>
              <a:rPr lang="en-US" sz="1200" b="1" dirty="0" smtClean="0">
                <a:latin typeface="Arial"/>
                <a:cs typeface="Arial"/>
              </a:rPr>
              <a:t> SL (mm)</a:t>
            </a:r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 rot="16200000">
            <a:off x="-826487" y="1427449"/>
            <a:ext cx="2725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Log</a:t>
            </a:r>
            <a:r>
              <a:rPr lang="en-US" sz="1200" b="1" baseline="-25000" dirty="0" smtClean="0">
                <a:latin typeface="Arial"/>
                <a:cs typeface="Arial"/>
              </a:rPr>
              <a:t>10</a:t>
            </a:r>
            <a:r>
              <a:rPr lang="en-US" sz="1200" b="1" dirty="0" smtClean="0">
                <a:latin typeface="Arial"/>
                <a:cs typeface="Arial"/>
              </a:rPr>
              <a:t> Weight (</a:t>
            </a:r>
            <a:r>
              <a:rPr lang="en-US" sz="1200" b="1" dirty="0" err="1" smtClean="0">
                <a:latin typeface="Arial"/>
                <a:cs typeface="Arial"/>
              </a:rPr>
              <a:t>g</a:t>
            </a:r>
            <a:r>
              <a:rPr lang="en-US" sz="1200" b="1" dirty="0" smtClean="0">
                <a:latin typeface="Arial"/>
                <a:cs typeface="Arial"/>
              </a:rPr>
              <a:t>)</a:t>
            </a:r>
          </a:p>
          <a:p>
            <a:pPr algn="ctr"/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 rot="16200000">
            <a:off x="-851144" y="4705898"/>
            <a:ext cx="26351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SL (mm)</a:t>
            </a:r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48114" y="6096213"/>
            <a:ext cx="41736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Annuli</a:t>
            </a:r>
            <a:endParaRPr lang="en-US" sz="1200" b="1" dirty="0">
              <a:latin typeface="Arial"/>
              <a:cs typeface="Arial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3619355" y="1961863"/>
            <a:ext cx="1417836" cy="506459"/>
            <a:chOff x="4638542" y="516687"/>
            <a:chExt cx="1417836" cy="506459"/>
          </a:xfrm>
        </p:grpSpPr>
        <p:sp>
          <p:nvSpPr>
            <p:cNvPr id="71" name="Rectangle 70"/>
            <p:cNvSpPr/>
            <p:nvPr/>
          </p:nvSpPr>
          <p:spPr>
            <a:xfrm>
              <a:off x="4638542" y="516687"/>
              <a:ext cx="1200581" cy="506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Isosceles Triangle 71"/>
            <p:cNvSpPr/>
            <p:nvPr/>
          </p:nvSpPr>
          <p:spPr>
            <a:xfrm>
              <a:off x="4706584" y="579967"/>
              <a:ext cx="153283" cy="143884"/>
            </a:xfrm>
            <a:prstGeom prst="triangle">
              <a:avLst/>
            </a:prstGeom>
            <a:solidFill>
              <a:srgbClr val="00CD02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4706584" y="793062"/>
              <a:ext cx="153283" cy="171747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834469" y="516687"/>
              <a:ext cx="12219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/>
                  <a:cs typeface="Arial"/>
                </a:rPr>
                <a:t>Uninhabited</a:t>
              </a:r>
              <a:endParaRPr lang="en-US" sz="1200" b="1" dirty="0">
                <a:latin typeface="Arial"/>
                <a:cs typeface="Arial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856537" y="746147"/>
              <a:ext cx="9825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/>
                  <a:cs typeface="Arial"/>
                </a:rPr>
                <a:t>Inhabited</a:t>
              </a:r>
              <a:endParaRPr lang="en-US" sz="1200" b="1" dirty="0">
                <a:latin typeface="Arial"/>
                <a:cs typeface="Arial"/>
              </a:endParaRPr>
            </a:p>
          </p:txBody>
        </p:sp>
      </p:grpSp>
      <p:sp>
        <p:nvSpPr>
          <p:cNvPr id="78" name="Text Box 6"/>
          <p:cNvSpPr txBox="1">
            <a:spLocks noChangeArrowheads="1"/>
          </p:cNvSpPr>
          <p:nvPr/>
        </p:nvSpPr>
        <p:spPr bwMode="auto">
          <a:xfrm>
            <a:off x="6180101" y="352403"/>
            <a:ext cx="1882380" cy="461665"/>
          </a:xfrm>
          <a:prstGeom prst="rect">
            <a:avLst/>
          </a:prstGeom>
          <a:noFill/>
          <a:ln w="63500" cap="flat" cmpd="sng" algn="ctr">
            <a:solidFill>
              <a:schemeClr val="bg1">
                <a:lumMod val="8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26" charset="0"/>
                <a:ea typeface="Arial" pitchFamily="26" charset="0"/>
                <a:cs typeface="Arial" pitchFamily="26" charset="0"/>
              </a:rPr>
              <a:t>Planktivore</a:t>
            </a:r>
            <a:endParaRPr lang="en-US" sz="2400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 pitchFamily="26" charset="0"/>
              <a:ea typeface="Arial" pitchFamily="26" charset="0"/>
              <a:cs typeface="Arial" pitchFamily="26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037192" y="1491902"/>
            <a:ext cx="4000502" cy="1477328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No difference in mass at length and growth between islands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Oceanography likely plays an important role at the island scale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Background image compressed 1.jpg"/>
          <p:cNvPicPr>
            <a:picLocks noChangeAspect="1"/>
          </p:cNvPicPr>
          <p:nvPr/>
        </p:nvPicPr>
        <p:blipFill>
          <a:blip r:embed="rId3">
            <a:lum bright="-50000"/>
            <a:alphaModFix amt="82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343869" y="284363"/>
            <a:ext cx="4498247" cy="620224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PA.ARCA_LW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515532" y="307043"/>
            <a:ext cx="4288318" cy="29002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929" y="3442395"/>
            <a:ext cx="4317365" cy="2712461"/>
          </a:xfrm>
          <a:prstGeom prst="rect">
            <a:avLst/>
          </a:prstGeom>
          <a:ln w="254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0" name="Picture 19" descr="Pa_arc.t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8265" y="318382"/>
            <a:ext cx="1626023" cy="917179"/>
          </a:xfrm>
          <a:prstGeom prst="rect">
            <a:avLst/>
          </a:prstGeom>
        </p:spPr>
      </p:pic>
      <p:sp>
        <p:nvSpPr>
          <p:cNvPr id="21" name="Rectangle 31"/>
          <p:cNvSpPr>
            <a:spLocks noChangeArrowheads="1"/>
          </p:cNvSpPr>
          <p:nvPr/>
        </p:nvSpPr>
        <p:spPr bwMode="auto">
          <a:xfrm>
            <a:off x="877920" y="1049265"/>
            <a:ext cx="139121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i="1" dirty="0" err="1" smtClean="0">
                <a:solidFill>
                  <a:srgbClr val="000000"/>
                </a:solidFill>
                <a:latin typeface="Arial" pitchFamily="26" charset="0"/>
                <a:ea typeface="Arial" pitchFamily="26" charset="0"/>
                <a:cs typeface="Arial" pitchFamily="26" charset="0"/>
              </a:rPr>
              <a:t>Paracirhites</a:t>
            </a:r>
            <a:r>
              <a:rPr lang="en-US" sz="1000" b="1" i="1" dirty="0" smtClean="0">
                <a:solidFill>
                  <a:srgbClr val="000000"/>
                </a:solidFill>
                <a:latin typeface="Arial" pitchFamily="26" charset="0"/>
                <a:ea typeface="Arial" pitchFamily="26" charset="0"/>
                <a:cs typeface="Arial" pitchFamily="26" charset="0"/>
              </a:rPr>
              <a:t> </a:t>
            </a:r>
            <a:r>
              <a:rPr lang="en-US" sz="1000" b="1" i="1" dirty="0" err="1">
                <a:solidFill>
                  <a:srgbClr val="000000"/>
                </a:solidFill>
                <a:latin typeface="Arial" pitchFamily="26" charset="0"/>
                <a:ea typeface="Arial" pitchFamily="26" charset="0"/>
                <a:cs typeface="Arial" pitchFamily="26" charset="0"/>
              </a:rPr>
              <a:t>arcatus</a:t>
            </a:r>
            <a:endParaRPr lang="en-US" sz="1000" b="1" dirty="0">
              <a:solidFill>
                <a:srgbClr val="000000"/>
              </a:solidFill>
              <a:latin typeface="Arial" pitchFamily="26" charset="0"/>
              <a:ea typeface="Arial" pitchFamily="26" charset="0"/>
              <a:cs typeface="Arial" pitchFamily="26" charset="0"/>
            </a:endParaRP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6163811" y="352403"/>
            <a:ext cx="1746304" cy="461665"/>
          </a:xfrm>
          <a:prstGeom prst="rect">
            <a:avLst/>
          </a:prstGeom>
          <a:noFill/>
          <a:ln w="6350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26" charset="0"/>
                <a:ea typeface="Arial" pitchFamily="26" charset="0"/>
                <a:cs typeface="Arial" pitchFamily="26" charset="0"/>
              </a:rPr>
              <a:t>Carnivore</a:t>
            </a:r>
            <a:endParaRPr lang="en-US" sz="2400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 pitchFamily="26" charset="0"/>
              <a:ea typeface="Arial" pitchFamily="26" charset="0"/>
              <a:cs typeface="Arial" pitchFamily="26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32358" y="318383"/>
            <a:ext cx="128534" cy="604771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08735" y="295703"/>
            <a:ext cx="4401405" cy="567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4031" y="3145043"/>
            <a:ext cx="4401405" cy="567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24751" y="3396676"/>
            <a:ext cx="4283519" cy="4571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764671" y="352403"/>
            <a:ext cx="45719" cy="5965158"/>
          </a:xfrm>
          <a:prstGeom prst="rect">
            <a:avLst/>
          </a:prstGeom>
          <a:solidFill>
            <a:srgbClr val="FFFFFF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 flipH="1">
            <a:off x="4679110" y="3270240"/>
            <a:ext cx="45719" cy="309596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 flipV="1">
            <a:off x="404991" y="3365124"/>
            <a:ext cx="4401405" cy="4571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3202" y="4492970"/>
            <a:ext cx="1396218" cy="1256596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418031" y="3442395"/>
            <a:ext cx="4401405" cy="567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04991" y="6132176"/>
            <a:ext cx="4401405" cy="567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691725" y="3088899"/>
            <a:ext cx="41736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Log</a:t>
            </a:r>
            <a:r>
              <a:rPr lang="en-US" sz="1200" b="1" baseline="-25000" dirty="0" smtClean="0">
                <a:latin typeface="Arial"/>
                <a:cs typeface="Arial"/>
              </a:rPr>
              <a:t>10</a:t>
            </a:r>
            <a:r>
              <a:rPr lang="en-US" sz="1200" b="1" dirty="0" smtClean="0">
                <a:latin typeface="Arial"/>
                <a:cs typeface="Arial"/>
              </a:rPr>
              <a:t> SL (mm)</a:t>
            </a:r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 rot="16200000">
            <a:off x="-815147" y="1438789"/>
            <a:ext cx="2725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Log</a:t>
            </a:r>
            <a:r>
              <a:rPr lang="en-US" sz="1200" b="1" baseline="-25000" dirty="0" smtClean="0">
                <a:latin typeface="Arial"/>
                <a:cs typeface="Arial"/>
              </a:rPr>
              <a:t>10</a:t>
            </a:r>
            <a:r>
              <a:rPr lang="en-US" sz="1200" b="1" dirty="0" smtClean="0">
                <a:latin typeface="Arial"/>
                <a:cs typeface="Arial"/>
              </a:rPr>
              <a:t> Weight (</a:t>
            </a:r>
            <a:r>
              <a:rPr lang="en-US" sz="1200" b="1" dirty="0" err="1" smtClean="0">
                <a:latin typeface="Arial"/>
                <a:cs typeface="Arial"/>
              </a:rPr>
              <a:t>g</a:t>
            </a:r>
            <a:r>
              <a:rPr lang="en-US" sz="1200" b="1" dirty="0" smtClean="0">
                <a:latin typeface="Arial"/>
                <a:cs typeface="Arial"/>
              </a:rPr>
              <a:t>)</a:t>
            </a:r>
          </a:p>
          <a:p>
            <a:pPr algn="ctr"/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 rot="16200000">
            <a:off x="-851144" y="4717238"/>
            <a:ext cx="26351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SL (mm)</a:t>
            </a:r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48114" y="6107553"/>
            <a:ext cx="41736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Annuli</a:t>
            </a:r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45" name="TextBox 44"/>
          <p:cNvSpPr txBox="1"/>
          <p:nvPr/>
        </p:nvSpPr>
        <p:spPr>
          <a:xfrm rot="16200000">
            <a:off x="2599720" y="5012223"/>
            <a:ext cx="1157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latin typeface="Arial"/>
                <a:cs typeface="Arial"/>
              </a:rPr>
              <a:t>L</a:t>
            </a:r>
            <a:r>
              <a:rPr lang="en-US" sz="1400" b="1" baseline="-25000" dirty="0" err="1" smtClean="0">
                <a:latin typeface="Arial"/>
                <a:cs typeface="Arial"/>
              </a:rPr>
              <a:t>inf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298420" y="5663909"/>
            <a:ext cx="14302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latin typeface="Arial"/>
                <a:cs typeface="Arial"/>
              </a:rPr>
              <a:t>k</a:t>
            </a:r>
            <a:endParaRPr lang="en-US" sz="1400" b="1" dirty="0">
              <a:latin typeface="Arial"/>
              <a:cs typeface="Arial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3558476" y="2422962"/>
            <a:ext cx="1417836" cy="506459"/>
            <a:chOff x="4638542" y="516687"/>
            <a:chExt cx="1417836" cy="506459"/>
          </a:xfrm>
        </p:grpSpPr>
        <p:sp>
          <p:nvSpPr>
            <p:cNvPr id="48" name="Rectangle 47"/>
            <p:cNvSpPr/>
            <p:nvPr/>
          </p:nvSpPr>
          <p:spPr>
            <a:xfrm>
              <a:off x="4638542" y="516687"/>
              <a:ext cx="1200581" cy="506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Isosceles Triangle 48"/>
            <p:cNvSpPr/>
            <p:nvPr/>
          </p:nvSpPr>
          <p:spPr>
            <a:xfrm>
              <a:off x="4706584" y="579967"/>
              <a:ext cx="153283" cy="143884"/>
            </a:xfrm>
            <a:prstGeom prst="triangle">
              <a:avLst/>
            </a:prstGeom>
            <a:solidFill>
              <a:srgbClr val="00CD02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4706584" y="793062"/>
              <a:ext cx="153283" cy="171747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834469" y="516687"/>
              <a:ext cx="12219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/>
                  <a:cs typeface="Arial"/>
                </a:rPr>
                <a:t>Uninhabited</a:t>
              </a:r>
              <a:endParaRPr lang="en-US" sz="1200" b="1" dirty="0">
                <a:latin typeface="Arial"/>
                <a:cs typeface="Arial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856537" y="746147"/>
              <a:ext cx="9825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/>
                  <a:cs typeface="Arial"/>
                </a:rPr>
                <a:t>Inhabited</a:t>
              </a:r>
              <a:endParaRPr lang="en-US" sz="1200" b="1" dirty="0">
                <a:latin typeface="Arial"/>
                <a:cs typeface="Arial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5093892" y="1232993"/>
            <a:ext cx="3943801" cy="3416320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 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Greater mass at length at inhabited islands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 Individuals grow faster at uninhabited islands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 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Reallocation of energy to length rather than condition in the presence of predators(?) </a:t>
            </a:r>
          </a:p>
          <a:p>
            <a:pPr>
              <a:buClr>
                <a:srgbClr val="FF0000"/>
              </a:buClr>
            </a:pP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buClr>
                <a:srgbClr val="FF0000"/>
              </a:buClr>
            </a:pPr>
            <a:r>
              <a:rPr lang="en-US" sz="2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Positive behavioral response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215602" y="419988"/>
            <a:ext cx="1138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P</a:t>
            </a:r>
            <a:r>
              <a:rPr lang="en-US" sz="1400" dirty="0">
                <a:latin typeface="Arial"/>
                <a:cs typeface="Arial"/>
              </a:rPr>
              <a:t>=</a:t>
            </a:r>
            <a:r>
              <a:rPr lang="en-US" sz="1400" dirty="0" smtClean="0">
                <a:latin typeface="Arial"/>
                <a:cs typeface="Arial"/>
              </a:rPr>
              <a:t> 0.04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5155542" y="1623716"/>
            <a:ext cx="153283" cy="171747"/>
          </a:xfrm>
          <a:prstGeom prst="ellipse">
            <a:avLst/>
          </a:prstGeom>
          <a:solidFill>
            <a:schemeClr val="tx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Isosceles Triangle 57"/>
          <p:cNvSpPr/>
          <p:nvPr/>
        </p:nvSpPr>
        <p:spPr>
          <a:xfrm>
            <a:off x="5146777" y="2465066"/>
            <a:ext cx="153283" cy="143884"/>
          </a:xfrm>
          <a:prstGeom prst="triangle">
            <a:avLst/>
          </a:prstGeom>
          <a:solidFill>
            <a:srgbClr val="00CD02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Background image compressed 1.jpg"/>
          <p:cNvPicPr>
            <a:picLocks noChangeAspect="1"/>
          </p:cNvPicPr>
          <p:nvPr/>
        </p:nvPicPr>
        <p:blipFill>
          <a:blip r:embed="rId3">
            <a:lum bright="-50000"/>
            <a:alphaModFix amt="82000"/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208812" y="1080678"/>
            <a:ext cx="6116494" cy="480625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4030" y="3512081"/>
            <a:ext cx="2901937" cy="1955664"/>
          </a:xfrm>
          <a:prstGeom prst="rect">
            <a:avLst/>
          </a:prstGeom>
          <a:ln w="254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5" name="Picture 64" descr="LU.BOHA_LW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452989" y="1276954"/>
            <a:ext cx="2821352" cy="1947637"/>
          </a:xfrm>
          <a:prstGeom prst="rect">
            <a:avLst/>
          </a:prstGeom>
        </p:spPr>
      </p:pic>
      <p:sp>
        <p:nvSpPr>
          <p:cNvPr id="51" name="Rectangle 32"/>
          <p:cNvSpPr>
            <a:spLocks noChangeArrowheads="1"/>
          </p:cNvSpPr>
          <p:nvPr/>
        </p:nvSpPr>
        <p:spPr bwMode="auto">
          <a:xfrm>
            <a:off x="710147" y="1623240"/>
            <a:ext cx="148867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000" b="1" i="1" dirty="0">
                <a:latin typeface="Arial" pitchFamily="26" charset="0"/>
                <a:ea typeface="Arial" pitchFamily="26" charset="0"/>
                <a:cs typeface="Arial" pitchFamily="26" charset="0"/>
              </a:rPr>
              <a:t>Lutjanus bohar</a:t>
            </a:r>
            <a:endParaRPr lang="en-US" sz="1000" b="1" dirty="0">
              <a:latin typeface="Arial" pitchFamily="26" charset="0"/>
              <a:ea typeface="Arial" pitchFamily="26" charset="0"/>
              <a:cs typeface="Arial" pitchFamily="26" charset="0"/>
            </a:endParaRPr>
          </a:p>
        </p:txBody>
      </p:sp>
      <p:pic>
        <p:nvPicPr>
          <p:cNvPr id="26" name="Picture 25" descr="CE.UROD_LW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3318400" y="1276955"/>
            <a:ext cx="2859009" cy="1947637"/>
          </a:xfrm>
          <a:prstGeom prst="rect">
            <a:avLst/>
          </a:prstGeom>
        </p:spPr>
      </p:pic>
      <p:sp>
        <p:nvSpPr>
          <p:cNvPr id="28" name="Rectangle 31"/>
          <p:cNvSpPr>
            <a:spLocks noChangeArrowheads="1"/>
          </p:cNvSpPr>
          <p:nvPr/>
        </p:nvSpPr>
        <p:spPr bwMode="auto">
          <a:xfrm>
            <a:off x="3564422" y="1669267"/>
            <a:ext cx="213076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000" b="1" i="1" dirty="0">
                <a:solidFill>
                  <a:srgbClr val="000000"/>
                </a:solidFill>
                <a:latin typeface="Arial" pitchFamily="26" charset="0"/>
                <a:ea typeface="Arial" pitchFamily="26" charset="0"/>
                <a:cs typeface="Arial" pitchFamily="26" charset="0"/>
              </a:rPr>
              <a:t>Cephalopholis </a:t>
            </a:r>
            <a:r>
              <a:rPr lang="en-US" sz="1000" b="1" i="1" dirty="0" smtClean="0">
                <a:solidFill>
                  <a:srgbClr val="000000"/>
                </a:solidFill>
                <a:latin typeface="Arial" pitchFamily="26" charset="0"/>
                <a:ea typeface="Arial" pitchFamily="26" charset="0"/>
                <a:cs typeface="Arial" pitchFamily="26" charset="0"/>
              </a:rPr>
              <a:t>urodeta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52989" y="3580734"/>
            <a:ext cx="2821351" cy="1882220"/>
            <a:chOff x="289537" y="4014439"/>
            <a:chExt cx="3726527" cy="2567062"/>
          </a:xfrm>
        </p:grpSpPr>
        <p:grpSp>
          <p:nvGrpSpPr>
            <p:cNvPr id="25" name="Group 24"/>
            <p:cNvGrpSpPr/>
            <p:nvPr/>
          </p:nvGrpSpPr>
          <p:grpSpPr>
            <a:xfrm>
              <a:off x="289537" y="4014439"/>
              <a:ext cx="3726527" cy="2567062"/>
              <a:chOff x="532419" y="686456"/>
              <a:chExt cx="3628790" cy="2499476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2419" y="686456"/>
                <a:ext cx="3628790" cy="2499476"/>
              </a:xfrm>
              <a:prstGeom prst="rect">
                <a:avLst/>
              </a:prstGeom>
              <a:ln w="2540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pic>
          <p:pic>
            <p:nvPicPr>
              <p:cNvPr id="63" name="Picture 62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02284" y="1687516"/>
                <a:ext cx="1202122" cy="1081910"/>
              </a:xfrm>
              <a:prstGeom prst="rect">
                <a:avLst/>
              </a:prstGeom>
              <a:ln>
                <a:solidFill>
                  <a:srgbClr val="FFFFFF"/>
                </a:solidFill>
              </a:ln>
            </p:spPr>
          </p:pic>
        </p:grpSp>
        <p:sp>
          <p:nvSpPr>
            <p:cNvPr id="30" name="TextBox 29"/>
            <p:cNvSpPr txBox="1"/>
            <p:nvPr/>
          </p:nvSpPr>
          <p:spPr>
            <a:xfrm rot="16200000">
              <a:off x="2004069" y="5491264"/>
              <a:ext cx="1157661" cy="406521"/>
            </a:xfrm>
            <a:prstGeom prst="rect">
              <a:avLst/>
            </a:prstGeom>
            <a:noFill/>
            <a:ln>
              <a:solidFill>
                <a:srgbClr val="FFFF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 smtClean="0">
                  <a:latin typeface="Arial"/>
                  <a:cs typeface="Arial"/>
                </a:rPr>
                <a:t>L</a:t>
              </a:r>
              <a:r>
                <a:rPr lang="en-US" sz="1400" b="1" baseline="-25000" dirty="0" err="1" smtClean="0">
                  <a:latin typeface="Arial"/>
                  <a:cs typeface="Arial"/>
                </a:rPr>
                <a:t>inf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9349" y="5989761"/>
              <a:ext cx="1157661" cy="419761"/>
            </a:xfrm>
            <a:prstGeom prst="rect">
              <a:avLst/>
            </a:prstGeom>
            <a:noFill/>
            <a:ln>
              <a:solidFill>
                <a:srgbClr val="FFFF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latin typeface="Arial"/>
                  <a:cs typeface="Arial"/>
                </a:rPr>
                <a:t>k</a:t>
              </a:r>
              <a:endParaRPr lang="en-US" sz="1400" b="1" dirty="0">
                <a:latin typeface="Arial"/>
                <a:cs typeface="Arial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790093" y="4160697"/>
            <a:ext cx="1291433" cy="1184338"/>
            <a:chOff x="6815803" y="5063757"/>
            <a:chExt cx="1531961" cy="1417935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128086" y="5129677"/>
              <a:ext cx="1219678" cy="1089010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 rot="16200000">
              <a:off x="6419522" y="5460038"/>
              <a:ext cx="1157661" cy="365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 smtClean="0">
                  <a:latin typeface="Arial"/>
                  <a:cs typeface="Arial"/>
                </a:rPr>
                <a:t>L</a:t>
              </a:r>
              <a:r>
                <a:rPr lang="en-US" sz="1400" b="1" baseline="-25000" dirty="0" err="1" smtClean="0">
                  <a:latin typeface="Arial"/>
                  <a:cs typeface="Arial"/>
                </a:rPr>
                <a:t>inf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139428" y="6113209"/>
              <a:ext cx="1157661" cy="368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latin typeface="Arial"/>
                  <a:cs typeface="Arial"/>
                </a:rPr>
                <a:t>k</a:t>
              </a:r>
              <a:endParaRPr lang="en-US" sz="1400" b="1" dirty="0">
                <a:latin typeface="Arial"/>
                <a:cs typeface="Arial"/>
              </a:endParaRPr>
            </a:p>
          </p:txBody>
        </p:sp>
      </p:grpSp>
      <p:cxnSp>
        <p:nvCxnSpPr>
          <p:cNvPr id="40" name="Straight Connector 39"/>
          <p:cNvCxnSpPr/>
          <p:nvPr/>
        </p:nvCxnSpPr>
        <p:spPr>
          <a:xfrm flipV="1">
            <a:off x="208812" y="1276954"/>
            <a:ext cx="5928494" cy="1"/>
          </a:xfrm>
          <a:prstGeom prst="line">
            <a:avLst/>
          </a:prstGeom>
          <a:ln w="508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270940" y="3531418"/>
            <a:ext cx="5918799" cy="1588"/>
          </a:xfrm>
          <a:prstGeom prst="line">
            <a:avLst/>
          </a:prstGeom>
          <a:ln w="508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94783" y="5472475"/>
            <a:ext cx="5956543" cy="1588"/>
          </a:xfrm>
          <a:prstGeom prst="line">
            <a:avLst/>
          </a:prstGeom>
          <a:ln w="6667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3278782" y="1264625"/>
            <a:ext cx="76608" cy="4524636"/>
          </a:xfrm>
          <a:prstGeom prst="rect">
            <a:avLst/>
          </a:prstGeom>
          <a:solidFill>
            <a:srgbClr val="FFFFFF"/>
          </a:solidFill>
          <a:ln w="349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 rot="5400000">
            <a:off x="3149732" y="707302"/>
            <a:ext cx="108782" cy="5866365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6161867" y="1264625"/>
            <a:ext cx="122641" cy="438805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452989" y="1264625"/>
            <a:ext cx="45719" cy="424310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621139" y="3224591"/>
            <a:ext cx="2609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Log</a:t>
            </a:r>
            <a:r>
              <a:rPr lang="en-US" sz="1200" b="1" baseline="-25000" dirty="0" smtClean="0">
                <a:latin typeface="Arial"/>
                <a:cs typeface="Arial"/>
              </a:rPr>
              <a:t>10</a:t>
            </a:r>
            <a:r>
              <a:rPr lang="en-US" sz="1200" b="1" dirty="0" smtClean="0">
                <a:latin typeface="Arial"/>
                <a:cs typeface="Arial"/>
              </a:rPr>
              <a:t> SL (mm)</a:t>
            </a:r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89832" y="5462954"/>
            <a:ext cx="2571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Annuli</a:t>
            </a:r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406360" y="3224591"/>
            <a:ext cx="2675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Log</a:t>
            </a:r>
            <a:r>
              <a:rPr lang="en-US" sz="1200" b="1" baseline="-25000" dirty="0" smtClean="0">
                <a:latin typeface="Arial"/>
                <a:cs typeface="Arial"/>
              </a:rPr>
              <a:t>10</a:t>
            </a:r>
            <a:r>
              <a:rPr lang="en-US" sz="1200" b="1" dirty="0" smtClean="0">
                <a:latin typeface="Arial"/>
                <a:cs typeface="Arial"/>
              </a:rPr>
              <a:t> SL (mm)</a:t>
            </a:r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 rot="16200000">
            <a:off x="-484518" y="1976146"/>
            <a:ext cx="1749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Log</a:t>
            </a:r>
            <a:r>
              <a:rPr lang="en-US" sz="1200" b="1" baseline="-25000" dirty="0" smtClean="0">
                <a:latin typeface="Arial"/>
                <a:cs typeface="Arial"/>
              </a:rPr>
              <a:t>10</a:t>
            </a:r>
            <a:r>
              <a:rPr lang="en-US" sz="1200" b="1" dirty="0" smtClean="0">
                <a:latin typeface="Arial"/>
                <a:cs typeface="Arial"/>
              </a:rPr>
              <a:t> Weight (</a:t>
            </a:r>
            <a:r>
              <a:rPr lang="en-US" sz="1200" b="1" dirty="0" err="1" smtClean="0">
                <a:latin typeface="Arial"/>
                <a:cs typeface="Arial"/>
              </a:rPr>
              <a:t>g</a:t>
            </a:r>
            <a:r>
              <a:rPr lang="en-US" sz="1200" b="1" dirty="0" smtClean="0">
                <a:latin typeface="Arial"/>
                <a:cs typeface="Arial"/>
              </a:rPr>
              <a:t>)</a:t>
            </a:r>
          </a:p>
          <a:p>
            <a:pPr algn="ctr"/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 rot="16200000">
            <a:off x="-567857" y="4361153"/>
            <a:ext cx="1856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SL (mm)</a:t>
            </a:r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712850" y="5529391"/>
            <a:ext cx="2571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Annuli</a:t>
            </a:r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448603" y="1161052"/>
            <a:ext cx="1395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>
                <a:latin typeface="Arial"/>
                <a:cs typeface="Arial"/>
              </a:rPr>
              <a:t>p</a:t>
            </a:r>
            <a:r>
              <a:rPr lang="en-US" sz="1400" dirty="0" smtClean="0">
                <a:latin typeface="Arial"/>
                <a:cs typeface="Arial"/>
              </a:rPr>
              <a:t>= 0.004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235817" y="1161052"/>
            <a:ext cx="960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p</a:t>
            </a:r>
            <a:r>
              <a:rPr lang="en-US" sz="1400" dirty="0" smtClean="0">
                <a:latin typeface="Arial"/>
                <a:cs typeface="Arial"/>
              </a:rPr>
              <a:t>= 0.022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71" name="Text Box 6"/>
          <p:cNvSpPr txBox="1">
            <a:spLocks noChangeArrowheads="1"/>
          </p:cNvSpPr>
          <p:nvPr/>
        </p:nvSpPr>
        <p:spPr bwMode="auto">
          <a:xfrm>
            <a:off x="659474" y="569770"/>
            <a:ext cx="2311151" cy="369332"/>
          </a:xfrm>
          <a:prstGeom prst="rect">
            <a:avLst/>
          </a:prstGeom>
          <a:noFill/>
          <a:ln w="63500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26" charset="0"/>
                <a:ea typeface="Arial" pitchFamily="26" charset="0"/>
                <a:cs typeface="Arial" pitchFamily="26" charset="0"/>
              </a:rPr>
              <a:t>Apex Predator</a:t>
            </a:r>
            <a:endParaRPr lang="en-US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 pitchFamily="26" charset="0"/>
              <a:ea typeface="Arial" pitchFamily="26" charset="0"/>
              <a:cs typeface="Arial" pitchFamily="26" charset="0"/>
            </a:endParaRPr>
          </a:p>
        </p:txBody>
      </p:sp>
      <p:sp>
        <p:nvSpPr>
          <p:cNvPr id="72" name="Text Box 6"/>
          <p:cNvSpPr txBox="1">
            <a:spLocks noChangeArrowheads="1"/>
          </p:cNvSpPr>
          <p:nvPr/>
        </p:nvSpPr>
        <p:spPr bwMode="auto">
          <a:xfrm>
            <a:off x="3984978" y="569770"/>
            <a:ext cx="1610229" cy="369332"/>
          </a:xfrm>
          <a:prstGeom prst="rect">
            <a:avLst/>
          </a:prstGeom>
          <a:noFill/>
          <a:ln w="635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26" charset="0"/>
                <a:ea typeface="Arial" pitchFamily="26" charset="0"/>
                <a:cs typeface="Arial" pitchFamily="26" charset="0"/>
              </a:rPr>
              <a:t>Carnivore</a:t>
            </a:r>
            <a:endParaRPr lang="en-US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 pitchFamily="26" charset="0"/>
              <a:ea typeface="Arial" pitchFamily="26" charset="0"/>
              <a:cs typeface="Arial" pitchFamily="26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6485412" y="1457907"/>
            <a:ext cx="27730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 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Greater mass at length at uninhabited islands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 Individuals grow faster at uninhabited islands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 Growth affected by direct exploitation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buClr>
                <a:srgbClr val="FF0000"/>
              </a:buClr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Positive behavioral response</a:t>
            </a:r>
          </a:p>
          <a:p>
            <a:pPr>
              <a:buClr>
                <a:srgbClr val="FF0000"/>
              </a:buClr>
            </a:pP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58" name="Picture 57" descr="LUBO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36167" y="1031435"/>
            <a:ext cx="1548400" cy="773272"/>
          </a:xfrm>
          <a:prstGeom prst="rect">
            <a:avLst/>
          </a:prstGeom>
        </p:spPr>
      </p:pic>
      <p:pic>
        <p:nvPicPr>
          <p:cNvPr id="21" name="Picture 20" descr="Ceuro.t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579943" y="1165101"/>
            <a:ext cx="1148500" cy="564044"/>
          </a:xfrm>
          <a:prstGeom prst="rect">
            <a:avLst/>
          </a:prstGeom>
        </p:spPr>
      </p:pic>
      <p:sp>
        <p:nvSpPr>
          <p:cNvPr id="91" name="Rectangle 90"/>
          <p:cNvSpPr/>
          <p:nvPr/>
        </p:nvSpPr>
        <p:spPr>
          <a:xfrm rot="5400000">
            <a:off x="3188393" y="291409"/>
            <a:ext cx="108782" cy="586636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3" name="Group 92"/>
          <p:cNvGrpSpPr/>
          <p:nvPr/>
        </p:nvGrpSpPr>
        <p:grpSpPr>
          <a:xfrm>
            <a:off x="5080090" y="2508621"/>
            <a:ext cx="1417836" cy="506459"/>
            <a:chOff x="4638542" y="516687"/>
            <a:chExt cx="1417836" cy="506459"/>
          </a:xfrm>
        </p:grpSpPr>
        <p:sp>
          <p:nvSpPr>
            <p:cNvPr id="94" name="Rectangle 93"/>
            <p:cNvSpPr/>
            <p:nvPr/>
          </p:nvSpPr>
          <p:spPr>
            <a:xfrm>
              <a:off x="4638542" y="516687"/>
              <a:ext cx="1200581" cy="506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Isosceles Triangle 94"/>
            <p:cNvSpPr/>
            <p:nvPr/>
          </p:nvSpPr>
          <p:spPr>
            <a:xfrm>
              <a:off x="4706584" y="579967"/>
              <a:ext cx="153283" cy="143884"/>
            </a:xfrm>
            <a:prstGeom prst="triangle">
              <a:avLst/>
            </a:prstGeom>
            <a:solidFill>
              <a:srgbClr val="00CD02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/>
            <p:cNvSpPr/>
            <p:nvPr/>
          </p:nvSpPr>
          <p:spPr>
            <a:xfrm>
              <a:off x="4706584" y="793062"/>
              <a:ext cx="153283" cy="171747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4834469" y="516687"/>
              <a:ext cx="12219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/>
                  <a:cs typeface="Arial"/>
                </a:rPr>
                <a:t>Uninhabited</a:t>
              </a:r>
              <a:endParaRPr lang="en-US" sz="1200" b="1" dirty="0">
                <a:latin typeface="Arial"/>
                <a:cs typeface="Arial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856537" y="746147"/>
              <a:ext cx="9825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/>
                  <a:cs typeface="Arial"/>
                </a:rPr>
                <a:t>Inhabited</a:t>
              </a:r>
              <a:endParaRPr lang="en-US" sz="1200" b="1" dirty="0">
                <a:latin typeface="Arial"/>
                <a:cs typeface="Arial"/>
              </a:endParaRPr>
            </a:p>
          </p:txBody>
        </p:sp>
      </p:grpSp>
      <p:sp>
        <p:nvSpPr>
          <p:cNvPr id="99" name="Isosceles Triangle 98"/>
          <p:cNvSpPr/>
          <p:nvPr/>
        </p:nvSpPr>
        <p:spPr>
          <a:xfrm>
            <a:off x="6533532" y="2909236"/>
            <a:ext cx="153283" cy="143884"/>
          </a:xfrm>
          <a:prstGeom prst="triangle">
            <a:avLst/>
          </a:prstGeom>
          <a:solidFill>
            <a:srgbClr val="00CD02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Isosceles Triangle 99"/>
          <p:cNvSpPr/>
          <p:nvPr/>
        </p:nvSpPr>
        <p:spPr>
          <a:xfrm>
            <a:off x="6550302" y="1853394"/>
            <a:ext cx="153283" cy="143884"/>
          </a:xfrm>
          <a:prstGeom prst="triangle">
            <a:avLst/>
          </a:prstGeom>
          <a:solidFill>
            <a:srgbClr val="00CD02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image compressed 1.jpg"/>
          <p:cNvPicPr>
            <a:picLocks noChangeAspect="1"/>
          </p:cNvPicPr>
          <p:nvPr/>
        </p:nvPicPr>
        <p:blipFill>
          <a:blip r:embed="rId3">
            <a:lum bright="-50000"/>
            <a:alphaModFix amt="82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479925" y="3200400"/>
            <a:ext cx="62547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-711200" y="26416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0" y="228600"/>
            <a:ext cx="9144000" cy="116955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FFFF00"/>
                </a:solidFill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 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ea typeface="Times New Roman" pitchFamily="-112" charset="0"/>
                <a:cs typeface="Arial"/>
              </a:rPr>
              <a:t>Summary</a:t>
            </a:r>
          </a:p>
          <a:p>
            <a:pPr algn="ctr">
              <a:spcBef>
                <a:spcPct val="50000"/>
              </a:spcBef>
              <a:defRPr/>
            </a:pPr>
            <a:endParaRPr lang="en-US" sz="2800" b="1" dirty="0">
              <a:solidFill>
                <a:srgbClr val="FFFF00"/>
              </a:solidFill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3631" y="1210737"/>
            <a:ext cx="8407397" cy="707886"/>
          </a:xfrm>
          <a:prstGeom prst="rect">
            <a:avLst/>
          </a:prstGeom>
          <a:noFill/>
          <a:effectLst>
            <a:outerShdw blurRad="508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Predators 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indirectly affect the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life history of fish species from lower trophic levels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77391" y="1363137"/>
            <a:ext cx="8407397" cy="707886"/>
          </a:xfrm>
          <a:prstGeom prst="rect">
            <a:avLst/>
          </a:prstGeom>
          <a:noFill/>
          <a:effectLst>
            <a:outerShdw blurRad="508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Predators 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indirectly affect the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life history of fish species from lower trophic levels</a:t>
            </a:r>
          </a:p>
        </p:txBody>
      </p:sp>
      <p:pic>
        <p:nvPicPr>
          <p:cNvPr id="9" name="Picture 8" descr="Background image compressed 1.jpg"/>
          <p:cNvPicPr>
            <a:picLocks noChangeAspect="1"/>
          </p:cNvPicPr>
          <p:nvPr/>
        </p:nvPicPr>
        <p:blipFill>
          <a:blip r:embed="rId3">
            <a:lum bright="-50000"/>
            <a:alphaModFix amt="82000"/>
          </a:blip>
          <a:stretch>
            <a:fillRect/>
          </a:stretch>
        </p:blipFill>
        <p:spPr>
          <a:xfrm>
            <a:off x="-7" y="0"/>
            <a:ext cx="9144000" cy="6858000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479925" y="3200400"/>
            <a:ext cx="62547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-711200" y="26416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0" y="228600"/>
            <a:ext cx="9144000" cy="116955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FFFF00"/>
                </a:solidFill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 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ea typeface="Times New Roman" pitchFamily="-112" charset="0"/>
                <a:cs typeface="Arial"/>
              </a:rPr>
              <a:t>Summary</a:t>
            </a:r>
          </a:p>
          <a:p>
            <a:pPr algn="ctr">
              <a:spcBef>
                <a:spcPct val="50000"/>
              </a:spcBef>
              <a:defRPr/>
            </a:pPr>
            <a:endParaRPr lang="en-US" sz="2800" b="1" dirty="0">
              <a:solidFill>
                <a:srgbClr val="FFFF00"/>
              </a:solidFill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3631" y="1210737"/>
            <a:ext cx="8407397" cy="3477875"/>
          </a:xfrm>
          <a:prstGeom prst="rect">
            <a:avLst/>
          </a:prstGeom>
          <a:noFill/>
          <a:effectLst>
            <a:outerShdw blurRad="508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</a:pPr>
            <a:endParaRPr lang="en-US" sz="2000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marL="342900" indent="-342900">
              <a:buClr>
                <a:srgbClr val="FF0000"/>
              </a:buClr>
            </a:pPr>
            <a:endParaRPr lang="en-US" sz="2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marL="342900" indent="-342900">
              <a:buClr>
                <a:srgbClr val="FF0000"/>
              </a:buClr>
            </a:pPr>
            <a:endParaRPr lang="en-US" sz="2000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marL="342900" indent="-342900">
              <a:buClr>
                <a:srgbClr val="FF0000"/>
              </a:buClr>
            </a:pPr>
            <a:endParaRPr lang="en-US" sz="2000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marL="342900" indent="-342900">
              <a:buClr>
                <a:srgbClr val="FF0000"/>
              </a:buClr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Reductions in predatory fish biomass result in species-specific:</a:t>
            </a:r>
          </a:p>
          <a:p>
            <a:pPr marL="342900" indent="-342900">
              <a:buClr>
                <a:srgbClr val="FF0000"/>
              </a:buClr>
            </a:pPr>
            <a:endParaRPr lang="en-US" sz="2000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marL="1257300" lvl="2" indent="-342900">
              <a:buClr>
                <a:srgbClr val="FF0000"/>
              </a:buClr>
              <a:buFont typeface="Arial"/>
              <a:buChar char="•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	Positive behavioral responses</a:t>
            </a:r>
          </a:p>
          <a:p>
            <a:pPr marL="1257300" lvl="2" indent="-342900">
              <a:buClr>
                <a:srgbClr val="FF0000"/>
              </a:buClr>
              <a:buFont typeface="Arial"/>
              <a:buChar char="•"/>
            </a:pPr>
            <a:endParaRPr lang="en-US" sz="2000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marL="1257300" lvl="2" indent="-342900">
              <a:buClr>
                <a:srgbClr val="FF0000"/>
              </a:buClr>
              <a:buFont typeface="Arial"/>
              <a:buChar char="•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	Negative behavioral responses</a:t>
            </a:r>
          </a:p>
          <a:p>
            <a:pPr marL="1257300" lvl="2" indent="-342900">
              <a:buClr>
                <a:srgbClr val="FF0000"/>
              </a:buClr>
              <a:buFont typeface="Arial"/>
              <a:buChar char="•"/>
            </a:pPr>
            <a:endParaRPr lang="en-US" sz="2000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  <a:p>
            <a:pPr marL="1257300" lvl="2" indent="-342900">
              <a:buClr>
                <a:srgbClr val="FF0000"/>
              </a:buClr>
              <a:buFont typeface="Arial"/>
              <a:buChar char="•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	Trophically mediated responses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image compressed 9.jpg"/>
          <p:cNvPicPr>
            <a:picLocks noChangeAspect="1"/>
          </p:cNvPicPr>
          <p:nvPr/>
        </p:nvPicPr>
        <p:blipFill>
          <a:blip r:embed="rId2">
            <a:lum bright="-25000"/>
            <a:alphaModFix amt="56000"/>
          </a:blip>
          <a:stretch>
            <a:fillRect/>
          </a:stretch>
        </p:blipFill>
        <p:spPr>
          <a:xfrm>
            <a:off x="-3621" y="-27220"/>
            <a:ext cx="9144000" cy="6858000"/>
          </a:xfrm>
          <a:prstGeom prst="rect">
            <a:avLst/>
          </a:prstGeom>
        </p:spPr>
      </p:pic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4479925" y="3200400"/>
            <a:ext cx="62547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457200"/>
            <a:ext cx="9144000" cy="2092881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1600" b="1" dirty="0">
              <a:solidFill>
                <a:srgbClr val="FFFFFF"/>
              </a:solidFill>
              <a:effectLst>
                <a:outerShdw blurRad="38100" dist="38100" dir="2700000" algn="tl">
                  <a:srgbClr val="200B5B"/>
                </a:outerShdw>
              </a:effectLst>
              <a:latin typeface="Arial" pitchFamily="-108" charset="0"/>
              <a:ea typeface="Times New Roman" pitchFamily="-108" charset="0"/>
              <a:cs typeface="Times New Roman" pitchFamily="-108" charset="0"/>
            </a:endParaRPr>
          </a:p>
          <a:p>
            <a:pPr algn="ctr">
              <a:spcBef>
                <a:spcPct val="50000"/>
              </a:spcBef>
              <a:defRPr/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200B5B"/>
                </a:outerShdw>
              </a:effectLst>
              <a:latin typeface="Arial" pitchFamily="-108" charset="0"/>
              <a:ea typeface="Times New Roman" pitchFamily="-108" charset="0"/>
              <a:cs typeface="Times New Roman" pitchFamily="-108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  <a:latin typeface="Arial" pitchFamily="-108" charset="0"/>
                <a:ea typeface="Times New Roman" pitchFamily="-108" charset="0"/>
                <a:cs typeface="Times New Roman" pitchFamily="-108" charset="0"/>
              </a:rPr>
              <a:t>Scripps Institution of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08" charset="0"/>
                <a:ea typeface="Times New Roman" pitchFamily="-108" charset="0"/>
                <a:cs typeface="Times New Roman" pitchFamily="-108" charset="0"/>
              </a:rPr>
              <a:t>Oceanography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  <a:latin typeface="Arial" pitchFamily="-108" charset="0"/>
                <a:ea typeface="Times New Roman" pitchFamily="-108" charset="0"/>
                <a:cs typeface="Times New Roman" pitchFamily="-108" charset="0"/>
              </a:rPr>
              <a:t>Center for Marine Biodiversity and Conservation</a:t>
            </a:r>
          </a:p>
          <a:p>
            <a:pPr algn="ctr">
              <a:spcBef>
                <a:spcPct val="50000"/>
              </a:spcBef>
              <a:defRPr/>
            </a:pPr>
            <a:endParaRPr lang="en-US" sz="1600" b="1" dirty="0">
              <a:solidFill>
                <a:srgbClr val="FFFFFF"/>
              </a:solidFill>
              <a:effectLst>
                <a:outerShdw blurRad="38100" dist="38100" dir="2700000" algn="tl">
                  <a:srgbClr val="200B5B"/>
                </a:outerShdw>
              </a:effectLst>
              <a:latin typeface="Arial" pitchFamily="-108" charset="0"/>
              <a:ea typeface="Times New Roman" pitchFamily="-108" charset="0"/>
              <a:cs typeface="Times New Roman" pitchFamily="-108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479925" y="3200400"/>
            <a:ext cx="62547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36640" y="1123950"/>
            <a:ext cx="1052513" cy="1009650"/>
          </a:xfrm>
          <a:prstGeom prst="rect">
            <a:avLst/>
          </a:prstGeom>
          <a:noFill/>
          <a:ln w="38100" cap="flat" cmpd="sng" algn="ctr">
            <a:solidFill>
              <a:schemeClr val="tx1">
                <a:lumMod val="1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9" name="Picture 18" descr="Scripps_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863" y="1147763"/>
            <a:ext cx="1062037" cy="1062037"/>
          </a:xfrm>
          <a:prstGeom prst="rect">
            <a:avLst/>
          </a:prstGeom>
          <a:noFill/>
          <a:ln w="38100" cap="flat" cmpd="sng" algn="ctr">
            <a:solidFill>
              <a:schemeClr val="tx1">
                <a:lumMod val="1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0" y="228600"/>
            <a:ext cx="9144000" cy="5232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06" charset="0"/>
                <a:ea typeface="Times New Roman" pitchFamily="-106" charset="0"/>
                <a:cs typeface="Times New Roman" pitchFamily="-106" charset="0"/>
              </a:rPr>
              <a:t>Acknowledgements</a:t>
            </a:r>
          </a:p>
        </p:txBody>
      </p:sp>
      <p:pic>
        <p:nvPicPr>
          <p:cNvPr id="13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2743200"/>
            <a:ext cx="7493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447800" y="2951163"/>
            <a:ext cx="7620000" cy="3462487"/>
          </a:xfrm>
          <a:prstGeom prst="rect">
            <a:avLst/>
          </a:prstGeom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12" charset="0"/>
                <a:ea typeface="Arial" pitchFamily="-112" charset="0"/>
                <a:cs typeface="Arial" pitchFamily="-112" charset="0"/>
              </a:rPr>
              <a:t>Integrative Graduate Education and Research Traineeship Program  (IGERT)</a:t>
            </a:r>
            <a:endParaRPr lang="en-US" b="1" dirty="0" smtClean="0">
              <a:solidFill>
                <a:srgbClr val="FFFFFF"/>
              </a:solidFill>
              <a:effectLst>
                <a:outerShdw blurRad="38100" dist="38100" dir="2700000" algn="tl">
                  <a:srgbClr val="200B5B"/>
                </a:outerShdw>
              </a:effectLst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  <a:p>
            <a:pPr>
              <a:spcBef>
                <a:spcPct val="50000"/>
              </a:spcBef>
              <a:defRPr/>
            </a:pPr>
            <a:endParaRPr lang="en-US" b="1" dirty="0" smtClean="0">
              <a:solidFill>
                <a:srgbClr val="FFFFFF"/>
              </a:solidFill>
              <a:effectLst>
                <a:outerShdw blurRad="38100" dist="38100" dir="2700000" algn="tl">
                  <a:srgbClr val="200B5B"/>
                </a:outerShdw>
              </a:effectLst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Ed </a:t>
            </a:r>
            <a:r>
              <a:rPr lang="en-US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DeMartini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, NOAA </a:t>
            </a: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Pacific Islands Fisheries Science 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Center</a:t>
            </a:r>
          </a:p>
          <a:p>
            <a:pPr>
              <a:spcBef>
                <a:spcPct val="50000"/>
              </a:spcBef>
              <a:defRPr/>
            </a:pPr>
            <a:endParaRPr lang="en-US" b="1" dirty="0" smtClean="0">
              <a:solidFill>
                <a:srgbClr val="FFFFFF"/>
              </a:solidFill>
              <a:effectLst>
                <a:outerShdw blurRad="38100" dist="38100" dir="2700000" algn="tl">
                  <a:srgbClr val="200B5B"/>
                </a:outerShdw>
              </a:effectLst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  <a:p>
            <a:pPr>
              <a:spcBef>
                <a:spcPct val="50000"/>
              </a:spcBef>
              <a:defRPr/>
            </a:pPr>
            <a:endParaRPr lang="en-US" b="1" dirty="0" smtClean="0">
              <a:solidFill>
                <a:srgbClr val="FFFFFF"/>
              </a:solidFill>
              <a:effectLst>
                <a:outerShdw blurRad="38100" dist="38100" dir="2700000" algn="tl">
                  <a:srgbClr val="200B5B"/>
                </a:outerShdw>
              </a:effectLst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Sandin 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Lab</a:t>
            </a: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,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 Scripps 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200B5B"/>
                  </a:outerShdw>
                </a:effectLst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t>Institution of Oceanography </a:t>
            </a:r>
          </a:p>
          <a:p>
            <a:pPr>
              <a:spcBef>
                <a:spcPct val="50000"/>
              </a:spcBef>
              <a:defRPr/>
            </a:pPr>
            <a:endParaRPr lang="en-US" sz="1600" b="1" dirty="0" smtClean="0">
              <a:solidFill>
                <a:srgbClr val="FFFFFF"/>
              </a:solidFill>
              <a:effectLst>
                <a:outerShdw blurRad="38100" dist="38100" dir="2700000" algn="tl">
                  <a:srgbClr val="200B5B"/>
                </a:outerShdw>
              </a:effectLst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  <a:p>
            <a:pPr>
              <a:spcBef>
                <a:spcPct val="50000"/>
              </a:spcBef>
              <a:defRPr/>
            </a:pPr>
            <a:endParaRPr lang="en-US" sz="1600" b="1" dirty="0">
              <a:solidFill>
                <a:srgbClr val="FFFFFF"/>
              </a:solidFill>
              <a:effectLst>
                <a:outerShdw blurRad="38100" dist="38100" dir="2700000" algn="tl">
                  <a:srgbClr val="200B5B"/>
                </a:outerShdw>
              </a:effectLst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390" y="3884080"/>
            <a:ext cx="686914" cy="67431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90" y="5132893"/>
            <a:ext cx="725110" cy="6282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2979</TotalTime>
  <Words>574</Words>
  <Application>Microsoft Macintosh PowerPoint</Application>
  <PresentationFormat>On-screen Show (4:3)</PresentationFormat>
  <Paragraphs>179</Paragraphs>
  <Slides>12</Slides>
  <Notes>10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SIO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Brian Zgliczynski</dc:creator>
  <cp:lastModifiedBy>Brian Zgliczynski</cp:lastModifiedBy>
  <cp:revision>41</cp:revision>
  <dcterms:created xsi:type="dcterms:W3CDTF">2012-07-06T19:35:53Z</dcterms:created>
  <dcterms:modified xsi:type="dcterms:W3CDTF">2012-07-08T21:15:20Z</dcterms:modified>
</cp:coreProperties>
</file>